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4CFB8E9-210B-4128-B2E3-1C0E5E8D61CA}" type="datetimeFigureOut">
              <a:rPr lang="ru-RU" smtClean="0"/>
              <a:pPr/>
              <a:t>16.03.17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AFD33FE-71B5-4103-B7BF-E478BEA6E3B9}"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4CFB8E9-210B-4128-B2E3-1C0E5E8D61CA}" type="datetimeFigureOut">
              <a:rPr lang="ru-RU" smtClean="0"/>
              <a:pPr/>
              <a:t>16.03.17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AFD33FE-71B5-4103-B7BF-E478BEA6E3B9}"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4CFB8E9-210B-4128-B2E3-1C0E5E8D61CA}" type="datetimeFigureOut">
              <a:rPr lang="ru-RU" smtClean="0"/>
              <a:pPr/>
              <a:t>16.03.17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AFD33FE-71B5-4103-B7BF-E478BEA6E3B9}"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4CFB8E9-210B-4128-B2E3-1C0E5E8D61CA}" type="datetimeFigureOut">
              <a:rPr lang="ru-RU" smtClean="0"/>
              <a:pPr/>
              <a:t>16.03.17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AFD33FE-71B5-4103-B7BF-E478BEA6E3B9}"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4CFB8E9-210B-4128-B2E3-1C0E5E8D61CA}" type="datetimeFigureOut">
              <a:rPr lang="ru-RU" smtClean="0"/>
              <a:pPr/>
              <a:t>16.03.17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AFD33FE-71B5-4103-B7BF-E478BEA6E3B9}"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E4CFB8E9-210B-4128-B2E3-1C0E5E8D61CA}" type="datetimeFigureOut">
              <a:rPr lang="ru-RU" smtClean="0"/>
              <a:pPr/>
              <a:t>16.03.17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AFD33FE-71B5-4103-B7BF-E478BEA6E3B9}"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4CFB8E9-210B-4128-B2E3-1C0E5E8D61CA}" type="datetimeFigureOut">
              <a:rPr lang="ru-RU" smtClean="0"/>
              <a:pPr/>
              <a:t>16.03.17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AFD33FE-71B5-4103-B7BF-E478BEA6E3B9}"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4CFB8E9-210B-4128-B2E3-1C0E5E8D61CA}" type="datetimeFigureOut">
              <a:rPr lang="ru-RU" smtClean="0"/>
              <a:pPr/>
              <a:t>16.03.17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AFD33FE-71B5-4103-B7BF-E478BEA6E3B9}"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4CFB8E9-210B-4128-B2E3-1C0E5E8D61CA}" type="datetimeFigureOut">
              <a:rPr lang="ru-RU" smtClean="0"/>
              <a:pPr/>
              <a:t>16.03.17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AFD33FE-71B5-4103-B7BF-E478BEA6E3B9}"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4CFB8E9-210B-4128-B2E3-1C0E5E8D61CA}" type="datetimeFigureOut">
              <a:rPr lang="ru-RU" smtClean="0"/>
              <a:pPr/>
              <a:t>16.03.17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AFD33FE-71B5-4103-B7BF-E478BEA6E3B9}"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4CFB8E9-210B-4128-B2E3-1C0E5E8D61CA}" type="datetimeFigureOut">
              <a:rPr lang="ru-RU" smtClean="0"/>
              <a:pPr/>
              <a:t>16.03.17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AFD33FE-71B5-4103-B7BF-E478BEA6E3B9}"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CFB8E9-210B-4128-B2E3-1C0E5E8D61CA}" type="datetimeFigureOut">
              <a:rPr lang="ru-RU" smtClean="0"/>
              <a:pPr/>
              <a:t>16.03.17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FD33FE-71B5-4103-B7BF-E478BEA6E3B9}"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85786" y="1214423"/>
            <a:ext cx="7772400" cy="1714512"/>
          </a:xfrm>
        </p:spPr>
        <p:txBody>
          <a:bodyPr>
            <a:normAutofit fontScale="90000"/>
          </a:bodyPr>
          <a:lstStyle/>
          <a:p>
            <a:r>
              <a:rPr lang="ru-RU" b="1" dirty="0" smtClean="0">
                <a:solidFill>
                  <a:schemeClr val="accent2">
                    <a:lumMod val="75000"/>
                  </a:schemeClr>
                </a:solidFill>
                <a:effectLst>
                  <a:outerShdw blurRad="38100" dist="38100" dir="2700000" algn="tl">
                    <a:srgbClr val="000000">
                      <a:alpha val="43137"/>
                    </a:srgbClr>
                  </a:outerShdw>
                </a:effectLst>
              </a:rPr>
              <a:t>Прекращение трудового договора по обстоятельствам, не зависящим от воли сторон.</a:t>
            </a:r>
            <a:br>
              <a:rPr lang="ru-RU" b="1" dirty="0" smtClean="0">
                <a:solidFill>
                  <a:schemeClr val="accent2">
                    <a:lumMod val="75000"/>
                  </a:schemeClr>
                </a:solidFill>
                <a:effectLst>
                  <a:outerShdw blurRad="38100" dist="38100" dir="2700000" algn="tl">
                    <a:srgbClr val="000000">
                      <a:alpha val="43137"/>
                    </a:srgbClr>
                  </a:outerShdw>
                </a:effectLst>
              </a:rPr>
            </a:br>
            <a:r>
              <a:rPr lang="ru-RU" b="1" dirty="0" smtClean="0">
                <a:solidFill>
                  <a:schemeClr val="accent2">
                    <a:lumMod val="75000"/>
                  </a:schemeClr>
                </a:solidFill>
                <a:effectLst>
                  <a:outerShdw blurRad="38100" dist="38100" dir="2700000" algn="tl">
                    <a:srgbClr val="000000">
                      <a:alpha val="43137"/>
                    </a:srgbClr>
                  </a:outerShdw>
                </a:effectLst>
              </a:rPr>
              <a:t>Статья 83 ТК РФ</a:t>
            </a:r>
            <a:endParaRPr lang="ru-RU" b="1" dirty="0">
              <a:solidFill>
                <a:schemeClr val="accent2">
                  <a:lumMod val="75000"/>
                </a:schemeClr>
              </a:solidFill>
              <a:effectLst>
                <a:outerShdw blurRad="38100" dist="38100" dir="2700000" algn="tl">
                  <a:srgbClr val="000000">
                    <a:alpha val="43137"/>
                  </a:srgbClr>
                </a:outerShdw>
              </a:effectLst>
            </a:endParaRPr>
          </a:p>
        </p:txBody>
      </p:sp>
      <p:sp>
        <p:nvSpPr>
          <p:cNvPr id="3" name="Подзаголовок 2"/>
          <p:cNvSpPr>
            <a:spLocks noGrp="1"/>
          </p:cNvSpPr>
          <p:nvPr>
            <p:ph type="subTitle" idx="1"/>
          </p:nvPr>
        </p:nvSpPr>
        <p:spPr>
          <a:xfrm>
            <a:off x="1371600" y="3429000"/>
            <a:ext cx="6400800" cy="2209800"/>
          </a:xfrm>
        </p:spPr>
        <p:txBody>
          <a:bodyPr/>
          <a:lstStyle/>
          <a:p>
            <a:r>
              <a:rPr lang="ru-RU" dirty="0" smtClean="0"/>
              <a:t>.</a:t>
            </a:r>
            <a:endParaRPr lang="ru-RU" dirty="0"/>
          </a:p>
        </p:txBody>
      </p:sp>
      <p:pic>
        <p:nvPicPr>
          <p:cNvPr id="1026" name="Picture 2" descr="K:\Кадр.делопроизводство\2ed867fee7d31699d75c9cac03544fbe_XL.jpg"/>
          <p:cNvPicPr>
            <a:picLocks noChangeAspect="1" noChangeArrowheads="1"/>
          </p:cNvPicPr>
          <p:nvPr/>
        </p:nvPicPr>
        <p:blipFill>
          <a:blip r:embed="rId2" cstate="print"/>
          <a:srcRect/>
          <a:stretch>
            <a:fillRect/>
          </a:stretch>
        </p:blipFill>
        <p:spPr bwMode="auto">
          <a:xfrm>
            <a:off x="3000364" y="3286124"/>
            <a:ext cx="3286148" cy="2928958"/>
          </a:xfrm>
          <a:prstGeom prst="rect">
            <a:avLst/>
          </a:prstGeom>
          <a:noFill/>
        </p:spPr>
      </p:pic>
      <p:sp>
        <p:nvSpPr>
          <p:cNvPr id="5" name="TextBox 4"/>
          <p:cNvSpPr txBox="1"/>
          <p:nvPr/>
        </p:nvSpPr>
        <p:spPr>
          <a:xfrm>
            <a:off x="5286380" y="214290"/>
            <a:ext cx="3643338" cy="369332"/>
          </a:xfrm>
          <a:prstGeom prst="rect">
            <a:avLst/>
          </a:prstGeom>
          <a:noFill/>
        </p:spPr>
        <p:txBody>
          <a:bodyPr wrap="square" rtlCol="0">
            <a:spAutoFit/>
          </a:bodyPr>
          <a:lstStyle/>
          <a:p>
            <a:r>
              <a:rPr lang="ru-RU" b="1" dirty="0" smtClean="0"/>
              <a:t>Преподаватель Выдрина Е.Ю.</a:t>
            </a:r>
            <a:endParaRPr lang="ru-RU"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225668"/>
          </a:xfrm>
        </p:spPr>
        <p:txBody>
          <a:bodyPr>
            <a:normAutofit fontScale="90000"/>
          </a:bodyPr>
          <a:lstStyle/>
          <a:p>
            <a:r>
              <a:rPr lang="ru-RU" sz="2200" b="1" dirty="0">
                <a:solidFill>
                  <a:schemeClr val="accent2">
                    <a:lumMod val="75000"/>
                  </a:schemeClr>
                </a:solidFill>
                <a:effectLst>
                  <a:outerShdw blurRad="38100" dist="38100" dir="2700000" algn="tl">
                    <a:srgbClr val="000000">
                      <a:alpha val="43137"/>
                    </a:srgbClr>
                  </a:outerShdw>
                </a:effectLst>
              </a:rPr>
              <a:t>Прекращение трудового договора в связи с наступлением чрезвычайных обстоятельств, препятствующих продолжению трудовых отношений (военные действия, катастрофа, стихийное бедствие, крупная авария, эпидемия и другие чрезвычайные обстоятельства), если данное обстоятельство признано решением Правительства РФ или органа государственной власти соответствующего субъекта РФ</a:t>
            </a:r>
            <a:br>
              <a:rPr lang="ru-RU" sz="2200" b="1" dirty="0">
                <a:solidFill>
                  <a:schemeClr val="accent2">
                    <a:lumMod val="75000"/>
                  </a:schemeClr>
                </a:solidFill>
                <a:effectLst>
                  <a:outerShdw blurRad="38100" dist="38100" dir="2700000" algn="tl">
                    <a:srgbClr val="000000">
                      <a:alpha val="43137"/>
                    </a:srgbClr>
                  </a:outerShdw>
                </a:effectLst>
              </a:rPr>
            </a:br>
            <a:r>
              <a:rPr lang="ru-RU" sz="2200" b="1" dirty="0">
                <a:solidFill>
                  <a:schemeClr val="accent2">
                    <a:lumMod val="75000"/>
                  </a:schemeClr>
                </a:solidFill>
                <a:effectLst>
                  <a:outerShdw blurRad="38100" dist="38100" dir="2700000" algn="tl">
                    <a:srgbClr val="000000">
                      <a:alpha val="43137"/>
                    </a:srgbClr>
                  </a:outerShdw>
                </a:effectLst>
              </a:rPr>
              <a:t>(п. 7 ч. 1 ст. 83 ТК РФ)</a:t>
            </a:r>
            <a:r>
              <a:rPr lang="ru-RU" dirty="0"/>
              <a:t/>
            </a:r>
            <a:br>
              <a:rPr lang="ru-RU" dirty="0"/>
            </a:br>
            <a:endParaRPr lang="ru-RU" dirty="0"/>
          </a:p>
        </p:txBody>
      </p:sp>
      <p:sp>
        <p:nvSpPr>
          <p:cNvPr id="3" name="Содержимое 2"/>
          <p:cNvSpPr>
            <a:spLocks noGrp="1"/>
          </p:cNvSpPr>
          <p:nvPr>
            <p:ph idx="1"/>
          </p:nvPr>
        </p:nvSpPr>
        <p:spPr>
          <a:xfrm>
            <a:off x="457200" y="2357430"/>
            <a:ext cx="8229600" cy="3768733"/>
          </a:xfrm>
        </p:spPr>
        <p:txBody>
          <a:bodyPr>
            <a:normAutofit fontScale="70000" lnSpcReduction="20000"/>
          </a:bodyPr>
          <a:lstStyle/>
          <a:p>
            <a:pPr>
              <a:buNone/>
            </a:pPr>
            <a:r>
              <a:rPr lang="ru-RU" i="1" dirty="0"/>
              <a:t>Федеральным конституционным законом от 30.05.01 №3-ФКЗ «О </a:t>
            </a:r>
            <a:r>
              <a:rPr lang="ru-RU" i="1" dirty="0" smtClean="0"/>
              <a:t>чрезвычайном </a:t>
            </a:r>
            <a:r>
              <a:rPr lang="ru-RU" i="1" dirty="0"/>
              <a:t>положении» </a:t>
            </a:r>
            <a:r>
              <a:rPr lang="ru-RU" dirty="0"/>
              <a:t>предусмотрено следующее: чрезвычайное положение на всей территории Российской Федерации или в ее отдельных местностях вводится указом Президента РФ </a:t>
            </a:r>
            <a:r>
              <a:rPr lang="ru-RU" i="1" dirty="0" smtClean="0"/>
              <a:t>(ст</a:t>
            </a:r>
            <a:r>
              <a:rPr lang="ru-RU" i="1" dirty="0"/>
              <a:t>. 4), </a:t>
            </a:r>
            <a:r>
              <a:rPr lang="ru-RU" dirty="0"/>
              <a:t>в котором, в частности, могут предусматриваться запрещение забастовок и иные способы приостановления или прекращения деятельности организации </a:t>
            </a:r>
            <a:r>
              <a:rPr lang="ru-RU" i="1" dirty="0" smtClean="0"/>
              <a:t>(п</a:t>
            </a:r>
            <a:r>
              <a:rPr lang="ru-RU" i="1" dirty="0"/>
              <a:t>. «ж» ст. 11). </a:t>
            </a:r>
            <a:r>
              <a:rPr lang="ru-RU" dirty="0"/>
              <a:t>В случае введения чрезвычайного положения при наличии чрезвычайных ситуаций природного и техногенного характера (л. </a:t>
            </a:r>
            <a:r>
              <a:rPr lang="ru-RU" i="1" dirty="0"/>
              <a:t>« б» ст. 3) </a:t>
            </a:r>
            <a:r>
              <a:rPr lang="ru-RU" dirty="0"/>
              <a:t>допускаются отстранение от работы руководителей государственных и негосударственных организаций </a:t>
            </a:r>
            <a:r>
              <a:rPr lang="ru-RU" i="1" dirty="0" smtClean="0"/>
              <a:t>(</a:t>
            </a:r>
            <a:r>
              <a:rPr lang="ru-RU" i="1" dirty="0" err="1" smtClean="0"/>
              <a:t>пп</a:t>
            </a:r>
            <a:r>
              <a:rPr lang="ru-RU" i="1" dirty="0"/>
              <a:t>. «г» и «д» ст. 13), </a:t>
            </a:r>
            <a:r>
              <a:rPr lang="ru-RU" dirty="0"/>
              <a:t>а также мобилизация трудоспособного населения </a:t>
            </a:r>
            <a:r>
              <a:rPr lang="ru-RU" i="1" dirty="0"/>
              <a:t>(п. «е» ст. 13).</a:t>
            </a:r>
            <a:endParaRPr lang="ru-RU" dirty="0"/>
          </a:p>
          <a:p>
            <a:pPr>
              <a:buNone/>
            </a:pPr>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654164"/>
          </a:xfrm>
        </p:spPr>
        <p:txBody>
          <a:bodyPr>
            <a:normAutofit fontScale="90000"/>
          </a:bodyPr>
          <a:lstStyle/>
          <a:p>
            <a:r>
              <a:rPr lang="ru-RU" sz="2200" b="1" dirty="0">
                <a:solidFill>
                  <a:schemeClr val="accent2">
                    <a:lumMod val="75000"/>
                  </a:schemeClr>
                </a:solidFill>
                <a:effectLst>
                  <a:outerShdw blurRad="38100" dist="38100" dir="2700000" algn="tl">
                    <a:srgbClr val="000000">
                      <a:alpha val="43137"/>
                    </a:srgbClr>
                  </a:outerShdw>
                </a:effectLst>
              </a:rPr>
              <a:t>Прекращение трудового договора в связи с дисквалификацией или иным административным наказанием, исключающим возможность исполнения работником обязанностей по трудовому договору</a:t>
            </a:r>
            <a:br>
              <a:rPr lang="ru-RU" sz="2200" b="1" dirty="0">
                <a:solidFill>
                  <a:schemeClr val="accent2">
                    <a:lumMod val="75000"/>
                  </a:schemeClr>
                </a:solidFill>
                <a:effectLst>
                  <a:outerShdw blurRad="38100" dist="38100" dir="2700000" algn="tl">
                    <a:srgbClr val="000000">
                      <a:alpha val="43137"/>
                    </a:srgbClr>
                  </a:outerShdw>
                </a:effectLst>
              </a:rPr>
            </a:br>
            <a:r>
              <a:rPr lang="ru-RU" sz="2200" b="1" dirty="0">
                <a:solidFill>
                  <a:schemeClr val="accent2">
                    <a:lumMod val="75000"/>
                  </a:schemeClr>
                </a:solidFill>
                <a:effectLst>
                  <a:outerShdw blurRad="38100" dist="38100" dir="2700000" algn="tl">
                    <a:srgbClr val="000000">
                      <a:alpha val="43137"/>
                    </a:srgbClr>
                  </a:outerShdw>
                </a:effectLst>
              </a:rPr>
              <a:t>(п. 8 ч. 1 ст. 83 ТК РФ)</a:t>
            </a:r>
            <a:r>
              <a:rPr lang="ru-RU" dirty="0"/>
              <a:t/>
            </a:r>
            <a:br>
              <a:rPr lang="ru-RU" dirty="0"/>
            </a:br>
            <a:endParaRPr lang="ru-RU" dirty="0"/>
          </a:p>
        </p:txBody>
      </p:sp>
      <p:sp>
        <p:nvSpPr>
          <p:cNvPr id="3" name="Содержимое 2"/>
          <p:cNvSpPr>
            <a:spLocks noGrp="1"/>
          </p:cNvSpPr>
          <p:nvPr>
            <p:ph idx="1"/>
          </p:nvPr>
        </p:nvSpPr>
        <p:spPr>
          <a:xfrm>
            <a:off x="457200" y="1785926"/>
            <a:ext cx="8229600" cy="4340237"/>
          </a:xfrm>
        </p:spPr>
        <p:txBody>
          <a:bodyPr>
            <a:normAutofit fontScale="62500" lnSpcReduction="20000"/>
          </a:bodyPr>
          <a:lstStyle/>
          <a:p>
            <a:pPr>
              <a:buNone/>
            </a:pPr>
            <a:r>
              <a:rPr lang="ru-RU" dirty="0"/>
              <a:t>Административный арест заключается в содержании нарушителя в усло­виях изоляции от общества и устанавливается на срок до 15 суток, в некоторых случаях до 30 суток. Время, в течение которого работник находится под </a:t>
            </a:r>
            <a:r>
              <a:rPr lang="ru-RU" dirty="0" smtClean="0"/>
              <a:t>административным </a:t>
            </a:r>
            <a:r>
              <a:rPr lang="ru-RU" dirty="0"/>
              <a:t>арестом, является отсутствием на работе по неуважительной причине, у работодателя нет обязанности сохранять за таким работником место работы, и трудовые отношения могут быть прекращены по п. 8 ч. 1 ст. 83 ТК РФ по причине того, что изоляция работника препятствует исполнению им обязанностей по трудовому договору</a:t>
            </a:r>
            <a:r>
              <a:rPr lang="ru-RU" dirty="0" smtClean="0"/>
              <a:t>.</a:t>
            </a:r>
          </a:p>
          <a:p>
            <a:pPr>
              <a:buNone/>
            </a:pPr>
            <a:r>
              <a:rPr lang="ru-RU" dirty="0"/>
              <a:t>Дисквалификация может быть применена не ко всем работникам, а только к лицам, осуществляющим организационно-распорядительные или </a:t>
            </a:r>
            <a:r>
              <a:rPr lang="ru-RU" dirty="0" smtClean="0"/>
              <a:t>административно-хозяйственные </a:t>
            </a:r>
            <a:r>
              <a:rPr lang="ru-RU" dirty="0"/>
              <a:t>функции в органе юридического лица, к членам совета директоров, а также к лицам, осуществляющим предпринимательскую деятельность без образования юридического лица, в т.ч. к арбитражным </a:t>
            </a:r>
            <a:r>
              <a:rPr lang="ru-RU" dirty="0" smtClean="0"/>
              <a:t>управляющим</a:t>
            </a:r>
            <a:r>
              <a:rPr lang="ru-RU" dirty="0"/>
              <a:t>.</a:t>
            </a:r>
          </a:p>
          <a:p>
            <a:pPr>
              <a:buNone/>
            </a:pPr>
            <a:endParaRPr lang="ru-RU" dirty="0"/>
          </a:p>
          <a:p>
            <a:pPr>
              <a:buNone/>
            </a:pPr>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297106"/>
          </a:xfrm>
        </p:spPr>
        <p:txBody>
          <a:bodyPr>
            <a:noAutofit/>
          </a:bodyPr>
          <a:lstStyle/>
          <a:p>
            <a:r>
              <a:rPr lang="ru-RU" sz="2000" b="1" dirty="0">
                <a:solidFill>
                  <a:schemeClr val="accent2">
                    <a:lumMod val="75000"/>
                  </a:schemeClr>
                </a:solidFill>
                <a:effectLst>
                  <a:outerShdw blurRad="38100" dist="38100" dir="2700000" algn="tl">
                    <a:srgbClr val="000000">
                      <a:alpha val="43137"/>
                    </a:srgbClr>
                  </a:outerShdw>
                </a:effectLst>
              </a:rPr>
              <a:t>Прекращение трудового договора в связи с истечением срока действия, приостановлением действия на срок более двух месяцев или лишением работника специального права (лицензии, права на управление транспортным средством, права на ношение оружия, другого специального права) в соответствии с федеральными законами и иными нормативными правовыми актами РФ, если это влечет за собой невозможность исполнения работником обязанностей по трудовому </a:t>
            </a:r>
            <a:r>
              <a:rPr lang="ru-RU" sz="2000" b="1" dirty="0" smtClean="0">
                <a:solidFill>
                  <a:schemeClr val="accent2">
                    <a:lumMod val="75000"/>
                  </a:schemeClr>
                </a:solidFill>
                <a:effectLst>
                  <a:outerShdw blurRad="38100" dist="38100" dir="2700000" algn="tl">
                    <a:srgbClr val="000000">
                      <a:alpha val="43137"/>
                    </a:srgbClr>
                  </a:outerShdw>
                </a:effectLst>
              </a:rPr>
              <a:t>договору  (п</a:t>
            </a:r>
            <a:r>
              <a:rPr lang="ru-RU" sz="2000" b="1" dirty="0">
                <a:solidFill>
                  <a:schemeClr val="accent2">
                    <a:lumMod val="75000"/>
                  </a:schemeClr>
                </a:solidFill>
                <a:effectLst>
                  <a:outerShdw blurRad="38100" dist="38100" dir="2700000" algn="tl">
                    <a:srgbClr val="000000">
                      <a:alpha val="43137"/>
                    </a:srgbClr>
                  </a:outerShdw>
                </a:effectLst>
              </a:rPr>
              <a:t>. 9 ч. 1 ст. 83 ТК РФ)</a:t>
            </a:r>
            <a:br>
              <a:rPr lang="ru-RU" sz="2000" b="1" dirty="0">
                <a:solidFill>
                  <a:schemeClr val="accent2">
                    <a:lumMod val="75000"/>
                  </a:schemeClr>
                </a:solidFill>
                <a:effectLst>
                  <a:outerShdw blurRad="38100" dist="38100" dir="2700000" algn="tl">
                    <a:srgbClr val="000000">
                      <a:alpha val="43137"/>
                    </a:srgbClr>
                  </a:outerShdw>
                </a:effectLst>
              </a:rPr>
            </a:br>
            <a:endParaRPr lang="ru-RU" sz="2000" b="1" dirty="0">
              <a:solidFill>
                <a:schemeClr val="accent2">
                  <a:lumMod val="75000"/>
                </a:schemeClr>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2928934"/>
            <a:ext cx="8229600" cy="3500462"/>
          </a:xfrm>
        </p:spPr>
        <p:txBody>
          <a:bodyPr>
            <a:normAutofit fontScale="70000" lnSpcReduction="20000"/>
          </a:bodyPr>
          <a:lstStyle/>
          <a:p>
            <a:pPr>
              <a:buNone/>
            </a:pPr>
            <a:r>
              <a:rPr lang="ru-RU" dirty="0"/>
              <a:t>В соответствии со </a:t>
            </a:r>
            <a:r>
              <a:rPr lang="ru-RU" i="1" dirty="0"/>
              <a:t>ст. 3.8 </a:t>
            </a:r>
            <a:r>
              <a:rPr lang="ru-RU" i="1" dirty="0" err="1"/>
              <a:t>КоАП</a:t>
            </a:r>
            <a:r>
              <a:rPr lang="ru-RU" i="1" dirty="0"/>
              <a:t> РФ </a:t>
            </a:r>
            <a:r>
              <a:rPr lang="ru-RU" dirty="0"/>
              <a:t>лицо, совершившее административное правонарушение, может быть лишено ранее предоставленного ему специального права за грубое или систематическое нарушение порядка пользования этим правом в случаях, предусмотренных статьями </a:t>
            </a:r>
            <a:r>
              <a:rPr lang="ru-RU" dirty="0" smtClean="0"/>
              <a:t>Особенной </a:t>
            </a:r>
            <a:r>
              <a:rPr lang="ru-RU" dirty="0"/>
              <a:t>части </a:t>
            </a:r>
            <a:r>
              <a:rPr lang="ru-RU" dirty="0" err="1"/>
              <a:t>КоАП</a:t>
            </a:r>
            <a:r>
              <a:rPr lang="ru-RU" dirty="0"/>
              <a:t> РФ</a:t>
            </a:r>
            <a:r>
              <a:rPr lang="ru-RU" dirty="0" smtClean="0"/>
              <a:t>.</a:t>
            </a:r>
          </a:p>
          <a:p>
            <a:pPr>
              <a:buNone/>
            </a:pPr>
            <a:r>
              <a:rPr lang="ru-RU" dirty="0" smtClean="0"/>
              <a:t>Работник</a:t>
            </a:r>
            <a:r>
              <a:rPr lang="ru-RU" dirty="0"/>
              <a:t>, лишенный специального права, должен быть отстранен работодателем от работы, а в случаях невозможности продолжения исполнения им обязанностей по должности, требующей специального права, работодатель должен решить вопрос о переводе такого работника на другую работу.</a:t>
            </a:r>
          </a:p>
          <a:p>
            <a:pPr>
              <a:buNone/>
            </a:pPr>
            <a:endParaRPr lang="ru-RU" dirty="0"/>
          </a:p>
          <a:p>
            <a:pPr>
              <a:buNone/>
            </a:pPr>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511288"/>
          </a:xfrm>
        </p:spPr>
        <p:txBody>
          <a:bodyPr>
            <a:noAutofit/>
          </a:bodyPr>
          <a:lstStyle/>
          <a:p>
            <a:r>
              <a:rPr lang="ru-RU" sz="2500" b="1" dirty="0">
                <a:solidFill>
                  <a:schemeClr val="accent2">
                    <a:lumMod val="75000"/>
                  </a:schemeClr>
                </a:solidFill>
                <a:effectLst>
                  <a:outerShdw blurRad="38100" dist="38100" dir="2700000" algn="tl">
                    <a:srgbClr val="000000">
                      <a:alpha val="43137"/>
                    </a:srgbClr>
                  </a:outerShdw>
                </a:effectLst>
              </a:rPr>
              <a:t>Прекращение трудового договора в связи с прекращением допуска к государственной тайне, если выполняемая работа требует такого допуска</a:t>
            </a:r>
            <a:br>
              <a:rPr lang="ru-RU" sz="2500" b="1" dirty="0">
                <a:solidFill>
                  <a:schemeClr val="accent2">
                    <a:lumMod val="75000"/>
                  </a:schemeClr>
                </a:solidFill>
                <a:effectLst>
                  <a:outerShdw blurRad="38100" dist="38100" dir="2700000" algn="tl">
                    <a:srgbClr val="000000">
                      <a:alpha val="43137"/>
                    </a:srgbClr>
                  </a:outerShdw>
                </a:effectLst>
              </a:rPr>
            </a:br>
            <a:r>
              <a:rPr lang="ru-RU" sz="2500" b="1" dirty="0">
                <a:solidFill>
                  <a:schemeClr val="accent2">
                    <a:lumMod val="75000"/>
                  </a:schemeClr>
                </a:solidFill>
                <a:effectLst>
                  <a:outerShdw blurRad="38100" dist="38100" dir="2700000" algn="tl">
                    <a:srgbClr val="000000">
                      <a:alpha val="43137"/>
                    </a:srgbClr>
                  </a:outerShdw>
                </a:effectLst>
              </a:rPr>
              <a:t>(п. 10 ч. 1 ст. 83 ТК РФ)</a:t>
            </a:r>
            <a:br>
              <a:rPr lang="ru-RU" sz="2500" b="1" dirty="0">
                <a:solidFill>
                  <a:schemeClr val="accent2">
                    <a:lumMod val="75000"/>
                  </a:schemeClr>
                </a:solidFill>
                <a:effectLst>
                  <a:outerShdw blurRad="38100" dist="38100" dir="2700000" algn="tl">
                    <a:srgbClr val="000000">
                      <a:alpha val="43137"/>
                    </a:srgbClr>
                  </a:outerShdw>
                </a:effectLst>
              </a:rPr>
            </a:br>
            <a:endParaRPr lang="ru-RU" sz="2500" b="1" dirty="0">
              <a:solidFill>
                <a:schemeClr val="accent2">
                  <a:lumMod val="75000"/>
                </a:schemeClr>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1857364"/>
            <a:ext cx="8229600" cy="4268799"/>
          </a:xfrm>
        </p:spPr>
        <p:txBody>
          <a:bodyPr>
            <a:normAutofit fontScale="55000" lnSpcReduction="20000"/>
          </a:bodyPr>
          <a:lstStyle/>
          <a:p>
            <a:pPr>
              <a:buNone/>
            </a:pPr>
            <a:r>
              <a:rPr lang="ru-RU" dirty="0"/>
              <a:t>В соответствии с законодательством работник, имеющий допуск к сведе­ниям, составляющим государственную тайну, подписывает специальный </a:t>
            </a:r>
            <a:r>
              <a:rPr lang="ru-RU" i="1" dirty="0"/>
              <a:t>договор </a:t>
            </a:r>
            <a:r>
              <a:rPr lang="ru-RU" dirty="0"/>
              <a:t>и принимает на себя обязательство перед государством по неразглашению доверенных ему сведений, составляющих государственную тайну, и дает со­гласие на частичные временные ограничения своих прав.</a:t>
            </a:r>
          </a:p>
          <a:p>
            <a:pPr>
              <a:buNone/>
            </a:pPr>
            <a:r>
              <a:rPr lang="ru-RU" dirty="0"/>
              <a:t>В соответствии со ст. </a:t>
            </a:r>
            <a:r>
              <a:rPr lang="ru-RU" i="1" dirty="0"/>
              <a:t>23 Закона РФ от 21.07.93 №5485-1 «О государственной тайне» </a:t>
            </a:r>
            <a:r>
              <a:rPr lang="ru-RU" dirty="0" smtClean="0"/>
              <a:t> </a:t>
            </a:r>
            <a:r>
              <a:rPr lang="ru-RU" dirty="0"/>
              <a:t>допуск должностного лица или гражданина к государственной тайне может быть прекращен по решению руководителя органа государственной власти, предприятия, учреждения или </a:t>
            </a:r>
            <a:r>
              <a:rPr lang="ru-RU" dirty="0" smtClean="0"/>
              <a:t>организации.</a:t>
            </a:r>
          </a:p>
          <a:p>
            <a:pPr>
              <a:buNone/>
            </a:pPr>
            <a:endParaRPr lang="ru-RU" dirty="0" smtClean="0"/>
          </a:p>
          <a:p>
            <a:pPr>
              <a:buNone/>
            </a:pPr>
            <a:r>
              <a:rPr lang="ru-RU" dirty="0" smtClean="0"/>
              <a:t>1. </a:t>
            </a:r>
            <a:r>
              <a:rPr lang="ru-RU" dirty="0"/>
              <a:t>Принимаем решение о прекращении допуска к государственной тайне</a:t>
            </a:r>
          </a:p>
          <a:p>
            <a:pPr>
              <a:buNone/>
            </a:pPr>
            <a:r>
              <a:rPr lang="ru-RU" dirty="0" smtClean="0"/>
              <a:t>- </a:t>
            </a:r>
            <a:r>
              <a:rPr lang="ru-RU" dirty="0"/>
              <a:t> Оформить письменное заключение</a:t>
            </a:r>
          </a:p>
          <a:p>
            <a:pPr>
              <a:buNone/>
            </a:pPr>
            <a:r>
              <a:rPr lang="ru-RU" dirty="0" smtClean="0"/>
              <a:t>- </a:t>
            </a:r>
            <a:r>
              <a:rPr lang="ru-RU" dirty="0"/>
              <a:t>Оформить решение</a:t>
            </a:r>
          </a:p>
          <a:p>
            <a:pPr>
              <a:buNone/>
            </a:pPr>
            <a:r>
              <a:rPr lang="ru-RU" dirty="0" smtClean="0"/>
              <a:t>- </a:t>
            </a:r>
            <a:r>
              <a:rPr lang="ru-RU" dirty="0"/>
              <a:t>Ознакомить работника с решением</a:t>
            </a:r>
          </a:p>
          <a:p>
            <a:pPr>
              <a:buNone/>
            </a:pPr>
            <a:r>
              <a:rPr lang="ru-RU" dirty="0" smtClean="0"/>
              <a:t>2.  </a:t>
            </a:r>
            <a:r>
              <a:rPr lang="ru-RU" dirty="0"/>
              <a:t>Предлагаем перевод на другую </a:t>
            </a:r>
            <a:r>
              <a:rPr lang="ru-RU" dirty="0" smtClean="0"/>
              <a:t>имеющуюся у </a:t>
            </a:r>
            <a:r>
              <a:rPr lang="ru-RU" dirty="0"/>
              <a:t>работодателя работу или уведомляем об </a:t>
            </a:r>
            <a:r>
              <a:rPr lang="ru-RU" dirty="0" smtClean="0"/>
              <a:t>отсутствии вакансий</a:t>
            </a:r>
            <a:endParaRPr lang="ru-RU" dirty="0"/>
          </a:p>
          <a:p>
            <a:pPr>
              <a:buNone/>
            </a:pPr>
            <a:r>
              <a:rPr lang="ru-RU" dirty="0" smtClean="0"/>
              <a:t>3.  </a:t>
            </a:r>
            <a:r>
              <a:rPr lang="ru-RU" dirty="0"/>
              <a:t>Увольнение</a:t>
            </a:r>
          </a:p>
          <a:p>
            <a:pPr>
              <a:buNone/>
            </a:pPr>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28604"/>
            <a:ext cx="8229600" cy="2000264"/>
          </a:xfrm>
        </p:spPr>
        <p:txBody>
          <a:bodyPr>
            <a:noAutofit/>
          </a:bodyPr>
          <a:lstStyle/>
          <a:p>
            <a:r>
              <a:rPr lang="ru-RU" sz="2500" b="1" dirty="0">
                <a:solidFill>
                  <a:schemeClr val="accent2">
                    <a:lumMod val="75000"/>
                  </a:schemeClr>
                </a:solidFill>
                <a:effectLst>
                  <a:outerShdw blurRad="38100" dist="38100" dir="2700000" algn="tl">
                    <a:srgbClr val="000000">
                      <a:alpha val="43137"/>
                    </a:srgbClr>
                  </a:outerShdw>
                </a:effectLst>
              </a:rPr>
              <a:t>Прекращение трудового договора в связи с отменой решения суда или отменой (признанием незаконным) решения государственной инспекции труда о восстановлении работника на работе </a:t>
            </a:r>
            <a:r>
              <a:rPr lang="ru-RU" sz="2500" b="1" dirty="0" smtClean="0">
                <a:solidFill>
                  <a:schemeClr val="accent2">
                    <a:lumMod val="75000"/>
                  </a:schemeClr>
                </a:solidFill>
                <a:effectLst>
                  <a:outerShdw blurRad="38100" dist="38100" dir="2700000" algn="tl">
                    <a:srgbClr val="000000">
                      <a:alpha val="43137"/>
                    </a:srgbClr>
                  </a:outerShdw>
                </a:effectLst>
              </a:rPr>
              <a:t/>
            </a:r>
            <a:br>
              <a:rPr lang="ru-RU" sz="2500" b="1" dirty="0" smtClean="0">
                <a:solidFill>
                  <a:schemeClr val="accent2">
                    <a:lumMod val="75000"/>
                  </a:schemeClr>
                </a:solidFill>
                <a:effectLst>
                  <a:outerShdw blurRad="38100" dist="38100" dir="2700000" algn="tl">
                    <a:srgbClr val="000000">
                      <a:alpha val="43137"/>
                    </a:srgbClr>
                  </a:outerShdw>
                </a:effectLst>
              </a:rPr>
            </a:br>
            <a:r>
              <a:rPr lang="ru-RU" sz="2500" b="1" dirty="0" smtClean="0">
                <a:solidFill>
                  <a:schemeClr val="accent2">
                    <a:lumMod val="75000"/>
                  </a:schemeClr>
                </a:solidFill>
                <a:effectLst>
                  <a:outerShdw blurRad="38100" dist="38100" dir="2700000" algn="tl">
                    <a:srgbClr val="000000">
                      <a:alpha val="43137"/>
                    </a:srgbClr>
                  </a:outerShdw>
                </a:effectLst>
              </a:rPr>
              <a:t>(</a:t>
            </a:r>
            <a:r>
              <a:rPr lang="ru-RU" sz="2500" b="1" dirty="0">
                <a:solidFill>
                  <a:schemeClr val="accent2">
                    <a:lumMod val="75000"/>
                  </a:schemeClr>
                </a:solidFill>
                <a:effectLst>
                  <a:outerShdw blurRad="38100" dist="38100" dir="2700000" algn="tl">
                    <a:srgbClr val="000000">
                      <a:alpha val="43137"/>
                    </a:srgbClr>
                  </a:outerShdw>
                </a:effectLst>
              </a:rPr>
              <a:t>п. 11 ч. 1 ст. 83 </a:t>
            </a:r>
            <a:r>
              <a:rPr lang="ru-RU" sz="2500" b="1" dirty="0" smtClean="0">
                <a:solidFill>
                  <a:schemeClr val="accent2">
                    <a:lumMod val="75000"/>
                  </a:schemeClr>
                </a:solidFill>
                <a:effectLst>
                  <a:outerShdw blurRad="38100" dist="38100" dir="2700000" algn="tl">
                    <a:srgbClr val="000000">
                      <a:alpha val="43137"/>
                    </a:srgbClr>
                  </a:outerShdw>
                </a:effectLst>
              </a:rPr>
              <a:t>ТК </a:t>
            </a:r>
            <a:r>
              <a:rPr lang="ru-RU" sz="2500" b="1" dirty="0">
                <a:solidFill>
                  <a:schemeClr val="accent2">
                    <a:lumMod val="75000"/>
                  </a:schemeClr>
                </a:solidFill>
                <a:effectLst>
                  <a:outerShdw blurRad="38100" dist="38100" dir="2700000" algn="tl">
                    <a:srgbClr val="000000">
                      <a:alpha val="43137"/>
                    </a:srgbClr>
                  </a:outerShdw>
                </a:effectLst>
              </a:rPr>
              <a:t>РФ)</a:t>
            </a:r>
            <a:br>
              <a:rPr lang="ru-RU" sz="2500" b="1" dirty="0">
                <a:solidFill>
                  <a:schemeClr val="accent2">
                    <a:lumMod val="75000"/>
                  </a:schemeClr>
                </a:solidFill>
                <a:effectLst>
                  <a:outerShdw blurRad="38100" dist="38100" dir="2700000" algn="tl">
                    <a:srgbClr val="000000">
                      <a:alpha val="43137"/>
                    </a:srgbClr>
                  </a:outerShdw>
                </a:effectLst>
              </a:rPr>
            </a:br>
            <a:endParaRPr lang="ru-RU" sz="2500" b="1" dirty="0">
              <a:solidFill>
                <a:schemeClr val="accent2">
                  <a:lumMod val="75000"/>
                </a:schemeClr>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2714620"/>
            <a:ext cx="8229600" cy="3411543"/>
          </a:xfrm>
        </p:spPr>
        <p:txBody>
          <a:bodyPr>
            <a:normAutofit/>
          </a:bodyPr>
          <a:lstStyle/>
          <a:p>
            <a:pPr>
              <a:buNone/>
            </a:pPr>
            <a:r>
              <a:rPr lang="ru-RU" sz="2000" dirty="0"/>
              <a:t>В соответствии со </a:t>
            </a:r>
            <a:r>
              <a:rPr lang="ru-RU" sz="2000" i="1" dirty="0"/>
              <a:t>ст. 211 ГПК РФ </a:t>
            </a:r>
            <a:r>
              <a:rPr lang="ru-RU" sz="2000" dirty="0"/>
              <a:t>решение суда о восстановлении работника на работе подлежит немедленному исполнению. Это означает, что в случае </a:t>
            </a:r>
            <a:r>
              <a:rPr lang="ru-RU" sz="2000" dirty="0" smtClean="0"/>
              <a:t>удовлетворения </a:t>
            </a:r>
            <a:r>
              <a:rPr lang="ru-RU" sz="2000" dirty="0"/>
              <a:t>судом исковых требований работника он может приступить к работе в </a:t>
            </a:r>
            <a:r>
              <a:rPr lang="ru-RU" sz="2000" i="1" dirty="0"/>
              <a:t>день вынесения судом решения </a:t>
            </a:r>
            <a:r>
              <a:rPr lang="ru-RU" sz="2000" dirty="0"/>
              <a:t>или на </a:t>
            </a:r>
            <a:r>
              <a:rPr lang="ru-RU" sz="2000" i="1" dirty="0"/>
              <a:t>следующий день. </a:t>
            </a:r>
            <a:r>
              <a:rPr lang="ru-RU" sz="2000" dirty="0"/>
              <a:t>Обязанность исполнить решение суда не лишает работодателя права обжаловать решение, с которым он не согласен, в кассационном порядке. В случае удовлетворения кассационной жалобы работник может снова быть уволен. Аналогичная ситуация складывается и в связи с пересмотром решения, вступившего в законную силу.</a:t>
            </a:r>
          </a:p>
          <a:p>
            <a:pPr>
              <a:buNone/>
            </a:pPr>
            <a:endParaRPr lang="ru-RU" sz="2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368544"/>
          </a:xfrm>
        </p:spPr>
        <p:txBody>
          <a:bodyPr>
            <a:noAutofit/>
          </a:bodyPr>
          <a:lstStyle/>
          <a:p>
            <a:r>
              <a:rPr lang="ru-RU" sz="2200" b="1" dirty="0" smtClean="0">
                <a:solidFill>
                  <a:schemeClr val="accent2">
                    <a:lumMod val="75000"/>
                  </a:schemeClr>
                </a:solidFill>
                <a:effectLst>
                  <a:outerShdw blurRad="38100" dist="38100" dir="2700000" algn="tl">
                    <a:srgbClr val="000000">
                      <a:alpha val="43137"/>
                    </a:srgbClr>
                  </a:outerShdw>
                </a:effectLst>
              </a:rPr>
              <a:t>Возникновение установленных настоящим Кодексом, иными федеральным законом и исключающих возможность исполнения работником обязанностей по трудовому договору ограничений на занятие определенными видами трудовой деятельности</a:t>
            </a:r>
            <a:br>
              <a:rPr lang="ru-RU" sz="2200" b="1" dirty="0" smtClean="0">
                <a:solidFill>
                  <a:schemeClr val="accent2">
                    <a:lumMod val="75000"/>
                  </a:schemeClr>
                </a:solidFill>
                <a:effectLst>
                  <a:outerShdw blurRad="38100" dist="38100" dir="2700000" algn="tl">
                    <a:srgbClr val="000000">
                      <a:alpha val="43137"/>
                    </a:srgbClr>
                  </a:outerShdw>
                </a:effectLst>
              </a:rPr>
            </a:br>
            <a:r>
              <a:rPr lang="ru-RU" sz="2200" b="1" dirty="0" smtClean="0">
                <a:solidFill>
                  <a:schemeClr val="accent2">
                    <a:lumMod val="75000"/>
                  </a:schemeClr>
                </a:solidFill>
                <a:effectLst>
                  <a:outerShdw blurRad="38100" dist="38100" dir="2700000" algn="tl">
                    <a:srgbClr val="000000">
                      <a:alpha val="43137"/>
                    </a:srgbClr>
                  </a:outerShdw>
                </a:effectLst>
              </a:rPr>
              <a:t>(</a:t>
            </a:r>
            <a:r>
              <a:rPr lang="ru-RU" sz="2200" b="1" dirty="0">
                <a:solidFill>
                  <a:schemeClr val="accent2">
                    <a:lumMod val="75000"/>
                  </a:schemeClr>
                </a:solidFill>
                <a:effectLst>
                  <a:outerShdw blurRad="38100" dist="38100" dir="2700000" algn="tl">
                    <a:srgbClr val="000000">
                      <a:alpha val="43137"/>
                    </a:srgbClr>
                  </a:outerShdw>
                </a:effectLst>
              </a:rPr>
              <a:t>п. </a:t>
            </a:r>
            <a:r>
              <a:rPr lang="ru-RU" sz="2200" b="1" dirty="0" smtClean="0">
                <a:solidFill>
                  <a:schemeClr val="accent2">
                    <a:lumMod val="75000"/>
                  </a:schemeClr>
                </a:solidFill>
                <a:effectLst>
                  <a:outerShdw blurRad="38100" dist="38100" dir="2700000" algn="tl">
                    <a:srgbClr val="000000">
                      <a:alpha val="43137"/>
                    </a:srgbClr>
                  </a:outerShdw>
                </a:effectLst>
              </a:rPr>
              <a:t>13 </a:t>
            </a:r>
            <a:r>
              <a:rPr lang="ru-RU" sz="2200" b="1" dirty="0">
                <a:solidFill>
                  <a:schemeClr val="accent2">
                    <a:lumMod val="75000"/>
                  </a:schemeClr>
                </a:solidFill>
                <a:effectLst>
                  <a:outerShdw blurRad="38100" dist="38100" dir="2700000" algn="tl">
                    <a:srgbClr val="000000">
                      <a:alpha val="43137"/>
                    </a:srgbClr>
                  </a:outerShdw>
                </a:effectLst>
              </a:rPr>
              <a:t>ч. 1 ст. 83 ТК РФ)</a:t>
            </a:r>
            <a:br>
              <a:rPr lang="ru-RU" sz="2200" b="1" dirty="0">
                <a:solidFill>
                  <a:schemeClr val="accent2">
                    <a:lumMod val="75000"/>
                  </a:schemeClr>
                </a:solidFill>
                <a:effectLst>
                  <a:outerShdw blurRad="38100" dist="38100" dir="2700000" algn="tl">
                    <a:srgbClr val="000000">
                      <a:alpha val="43137"/>
                    </a:srgbClr>
                  </a:outerShdw>
                </a:effectLst>
              </a:rPr>
            </a:br>
            <a:endParaRPr lang="ru-RU" sz="2200" b="1" dirty="0">
              <a:solidFill>
                <a:schemeClr val="accent2">
                  <a:lumMod val="75000"/>
                </a:schemeClr>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2786058"/>
            <a:ext cx="8229600" cy="3340105"/>
          </a:xfrm>
        </p:spPr>
        <p:txBody>
          <a:bodyPr>
            <a:normAutofit fontScale="55000" lnSpcReduction="20000"/>
          </a:bodyPr>
          <a:lstStyle/>
          <a:p>
            <a:r>
              <a:rPr lang="ru-RU" dirty="0" smtClean="0"/>
              <a:t>Работодатель обязан уволить по п. 13 ч. 1 ст. 83 ТК РФ, например, работника, осуществляющего педагогическую или иную предусмотренную ст. 351.1 ТК РФ деятельность, если в процессе ее осуществления он осужден согласно вступившему в законную силу обвинительному приговору суда за совершение следующих правонарушений (</a:t>
            </a:r>
            <a:r>
              <a:rPr lang="ru-RU" dirty="0" err="1" smtClean="0"/>
              <a:t>абз</a:t>
            </a:r>
            <a:r>
              <a:rPr lang="ru-RU" dirty="0" smtClean="0"/>
              <a:t>. 3, 4 ч. 2 ст. 331, ч. 1 ст. 351.1 ТК РФ, ч. 1 ст. 86 УК РФ):</a:t>
            </a:r>
          </a:p>
          <a:p>
            <a:r>
              <a:rPr lang="ru-RU" dirty="0" smtClean="0"/>
              <a:t>- преступлений, перечисленных в </a:t>
            </a:r>
            <a:r>
              <a:rPr lang="ru-RU" dirty="0" err="1" smtClean="0"/>
              <a:t>абз</a:t>
            </a:r>
            <a:r>
              <a:rPr lang="ru-RU" dirty="0" smtClean="0"/>
              <a:t>. 3 ч. 2 ст. 331 ТК РФ;</a:t>
            </a:r>
          </a:p>
          <a:p>
            <a:r>
              <a:rPr lang="ru-RU" dirty="0" smtClean="0"/>
              <a:t>- умышленных тяжких и особо тяжких преступлений, не указанных в </a:t>
            </a:r>
            <a:r>
              <a:rPr lang="ru-RU" dirty="0" err="1" smtClean="0"/>
              <a:t>абз</a:t>
            </a:r>
            <a:r>
              <a:rPr lang="ru-RU" dirty="0" smtClean="0"/>
              <a:t>. 3 ч. 2 ст. 331 ТК РФ.</a:t>
            </a:r>
          </a:p>
          <a:p>
            <a:r>
              <a:rPr lang="ru-RU" dirty="0" smtClean="0"/>
              <a:t>Например, таким ограничением является признание лица недееспособным в установленном федеральным законом порядке (</a:t>
            </a:r>
            <a:r>
              <a:rPr lang="ru-RU" dirty="0" err="1" smtClean="0"/>
              <a:t>абз</a:t>
            </a:r>
            <a:r>
              <a:rPr lang="ru-RU" dirty="0" smtClean="0"/>
              <a:t>. 5 ч. 2 ст. 331 ТК РФ). Соответственно, возникновение указанных ограничений в процессе осуществления педагогической деятельности также является основанием для увольнения по п. 13 ч. 1 ст. 83 ТК РФ.</a:t>
            </a:r>
          </a:p>
          <a:p>
            <a:endParaRPr lang="ru-RU" dirty="0" smtClean="0"/>
          </a:p>
          <a:p>
            <a:pPr>
              <a:buNone/>
            </a:pPr>
            <a:endParaRPr lang="ru-RU" dirty="0"/>
          </a:p>
          <a:p>
            <a:pPr>
              <a:buNone/>
            </a:pP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214422"/>
          </a:xfrm>
        </p:spPr>
        <p:txBody>
          <a:bodyPr>
            <a:noAutofit/>
          </a:bodyPr>
          <a:lstStyle/>
          <a:p>
            <a:r>
              <a:rPr lang="ru-RU" sz="2000" b="1" dirty="0" smtClean="0">
                <a:solidFill>
                  <a:schemeClr val="accent2">
                    <a:lumMod val="75000"/>
                  </a:schemeClr>
                </a:solidFill>
                <a:effectLst>
                  <a:outerShdw blurRad="38100" dist="38100" dir="2700000" algn="tl">
                    <a:srgbClr val="000000">
                      <a:alpha val="43137"/>
                    </a:srgbClr>
                  </a:outerShdw>
                </a:effectLst>
              </a:rPr>
              <a:t>Прекращение трудового договора в связи с призывом работника на военную службу или направлением его на заменяющую ее альтернативную службу   (п.1 ч.1 ст.83 ТК РФ)</a:t>
            </a:r>
            <a:endParaRPr lang="ru-RU" sz="2000" b="1" dirty="0">
              <a:solidFill>
                <a:schemeClr val="accent2">
                  <a:lumMod val="75000"/>
                </a:schemeClr>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1214422"/>
            <a:ext cx="8229600" cy="5429288"/>
          </a:xfrm>
        </p:spPr>
        <p:txBody>
          <a:bodyPr>
            <a:normAutofit fontScale="25000" lnSpcReduction="20000"/>
          </a:bodyPr>
          <a:lstStyle/>
          <a:p>
            <a:endParaRPr lang="ru-RU" dirty="0"/>
          </a:p>
          <a:p>
            <a:pPr>
              <a:buNone/>
            </a:pPr>
            <a:r>
              <a:rPr lang="ru-RU" sz="6000" dirty="0" smtClean="0"/>
              <a:t>В соответствии </a:t>
            </a:r>
            <a:r>
              <a:rPr lang="ru-RU" sz="6000" dirty="0"/>
              <a:t>с п. 1 ч. 1 ст. 83 ТК РФ трудовой договор может быть </a:t>
            </a:r>
            <a:r>
              <a:rPr lang="ru-RU" sz="6000" dirty="0" smtClean="0"/>
              <a:t>прекращен </a:t>
            </a:r>
            <a:r>
              <a:rPr lang="ru-RU" sz="6000" dirty="0"/>
              <a:t>в связи с призывом работника на военную службу или направлением на заменяющую ее альтернативную гражданскую службу.</a:t>
            </a:r>
          </a:p>
          <a:p>
            <a:pPr lvl="0">
              <a:buNone/>
            </a:pPr>
            <a:r>
              <a:rPr lang="ru-RU" sz="6000" dirty="0" smtClean="0"/>
              <a:t/>
            </a:r>
            <a:br>
              <a:rPr lang="ru-RU" sz="6000" dirty="0" smtClean="0"/>
            </a:br>
            <a:r>
              <a:rPr lang="ru-RU" sz="6000" dirty="0" smtClean="0"/>
              <a:t>Согласно </a:t>
            </a:r>
            <a:r>
              <a:rPr lang="ru-RU" sz="6000" i="1" dirty="0" smtClean="0"/>
              <a:t>Федеральному закону от 28.03.98 №53-Ф3 «О воинской обязанности и военной службе»</a:t>
            </a:r>
            <a:r>
              <a:rPr lang="ru-RU" sz="6000" dirty="0" smtClean="0"/>
              <a:t> призыву на военную службу подлежат граждане мужского пола в возрасте от 18 до 27 лет:</a:t>
            </a:r>
          </a:p>
          <a:p>
            <a:pPr lvl="0">
              <a:buNone/>
            </a:pPr>
            <a:r>
              <a:rPr lang="ru-RU" sz="6000" dirty="0" smtClean="0"/>
              <a:t>-    </a:t>
            </a:r>
            <a:r>
              <a:rPr lang="ru-RU" sz="6000" dirty="0"/>
              <a:t>состоящие или обязанные состоять на воинском учете и не пребывающие в запасе;</a:t>
            </a:r>
          </a:p>
          <a:p>
            <a:pPr lvl="0">
              <a:buNone/>
            </a:pPr>
            <a:r>
              <a:rPr lang="ru-RU" sz="6000" dirty="0" smtClean="0"/>
              <a:t>-     окончившие </a:t>
            </a:r>
            <a:r>
              <a:rPr lang="ru-RU" sz="6000" dirty="0"/>
              <a:t>государственные, муниципальные или имеющие </a:t>
            </a:r>
            <a:r>
              <a:rPr lang="ru-RU" sz="6000" dirty="0" smtClean="0"/>
              <a:t>государственную </a:t>
            </a:r>
            <a:r>
              <a:rPr lang="ru-RU" sz="6000" dirty="0"/>
              <a:t>аккредитацию по соответствующим направлениям подготовки (специальностям) негосударственные образовательные учреждения высшего профессионального образования и зачисленные в запас с присвоением воинского звания офицера.</a:t>
            </a:r>
          </a:p>
          <a:p>
            <a:pPr>
              <a:buNone/>
            </a:pPr>
            <a:r>
              <a:rPr lang="ru-RU" sz="6000" dirty="0"/>
              <a:t>На военную службу не призываются граждане:</a:t>
            </a:r>
          </a:p>
          <a:p>
            <a:pPr lvl="0">
              <a:buNone/>
            </a:pPr>
            <a:r>
              <a:rPr lang="ru-RU" sz="6000" dirty="0" smtClean="0"/>
              <a:t>-     освобожденные </a:t>
            </a:r>
            <a:r>
              <a:rPr lang="ru-RU" sz="6000" dirty="0"/>
              <a:t>в соответствии с Законом о военной службе от </a:t>
            </a:r>
            <a:r>
              <a:rPr lang="ru-RU" sz="6000" dirty="0" smtClean="0"/>
              <a:t>исполнения </a:t>
            </a:r>
            <a:r>
              <a:rPr lang="ru-RU" sz="6000" dirty="0"/>
              <a:t>воинской обязанности, призыва на военную службу;</a:t>
            </a:r>
          </a:p>
          <a:p>
            <a:pPr lvl="0">
              <a:buNone/>
            </a:pPr>
            <a:r>
              <a:rPr lang="ru-RU" sz="6000" dirty="0" smtClean="0"/>
              <a:t>-     имеющие </a:t>
            </a:r>
            <a:r>
              <a:rPr lang="ru-RU" sz="6000" dirty="0"/>
              <a:t>отсрочку от призыва на военную службу;</a:t>
            </a:r>
          </a:p>
          <a:p>
            <a:pPr lvl="0">
              <a:buNone/>
            </a:pPr>
            <a:r>
              <a:rPr lang="ru-RU" sz="6000" dirty="0" smtClean="0"/>
              <a:t>-      не </a:t>
            </a:r>
            <a:r>
              <a:rPr lang="ru-RU" sz="6000" dirty="0"/>
              <a:t>подлежащие призыву на военную службу</a:t>
            </a:r>
            <a:r>
              <a:rPr lang="ru-RU" sz="6000" dirty="0" smtClean="0"/>
              <a:t>.</a:t>
            </a:r>
          </a:p>
          <a:p>
            <a:pPr>
              <a:buNone/>
            </a:pPr>
            <a:r>
              <a:rPr lang="ru-RU" sz="6000" dirty="0"/>
              <a:t>В соответствии с </a:t>
            </a:r>
            <a:r>
              <a:rPr lang="ru-RU" sz="6000" i="1" dirty="0"/>
              <a:t>Федеральным законом от 25.07.02 № 113-ФЗ «Об </a:t>
            </a:r>
            <a:r>
              <a:rPr lang="ru-RU" sz="6000" i="1" dirty="0" smtClean="0"/>
              <a:t>альтернативной </a:t>
            </a:r>
            <a:r>
              <a:rPr lang="ru-RU" sz="6000" i="1" dirty="0"/>
              <a:t>гражданской службе» </a:t>
            </a:r>
            <a:r>
              <a:rPr lang="ru-RU" sz="6000" dirty="0"/>
              <a:t>на альтернативную гражданскую службу направляются граждане мужского пола в возрасте от 18 до 27 лет, которые не пребывают в запасе, имеют право на замену военной службы по призыву альтернативной гражданской службой, лично подали заявление в военный комиссариат о желании заменить военную службу по призыву альтернативной гражданской службой и в отношении которых в соответствии с данным </a:t>
            </a:r>
            <a:r>
              <a:rPr lang="ru-RU" sz="6000" dirty="0" smtClean="0"/>
              <a:t>Федеральным </a:t>
            </a:r>
            <a:r>
              <a:rPr lang="ru-RU" sz="6000" dirty="0"/>
              <a:t>законом призывной комиссией района, города без районного деления, иного муниципального (административно-территориального) образования </a:t>
            </a:r>
            <a:r>
              <a:rPr lang="ru-RU" sz="6000" dirty="0" smtClean="0"/>
              <a:t> </a:t>
            </a:r>
            <a:r>
              <a:rPr lang="ru-RU" sz="6000" dirty="0"/>
              <a:t>принято соответствующее решение.</a:t>
            </a:r>
          </a:p>
          <a:p>
            <a:pPr lvl="0">
              <a:buNone/>
            </a:pPr>
            <a:endParaRPr lang="ru-RU" dirty="0"/>
          </a:p>
          <a:p>
            <a:pPr>
              <a:buNone/>
            </a:pP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000" b="1" dirty="0" smtClean="0">
                <a:solidFill>
                  <a:schemeClr val="accent2">
                    <a:lumMod val="75000"/>
                  </a:schemeClr>
                </a:solidFill>
                <a:effectLst>
                  <a:outerShdw blurRad="38100" dist="38100" dir="2700000" algn="tl">
                    <a:srgbClr val="000000">
                      <a:alpha val="43137"/>
                    </a:srgbClr>
                  </a:outerShdw>
                </a:effectLst>
              </a:rPr>
              <a:t>Прекращение трудового договора в связи с призывом работника на военную службу или направлением его на заменяющую ее альтернативную службу   (п.1 ч.1 ст.83 ТК РФ)</a:t>
            </a:r>
            <a:endParaRPr lang="ru-RU" sz="2000" dirty="0"/>
          </a:p>
        </p:txBody>
      </p:sp>
      <p:sp>
        <p:nvSpPr>
          <p:cNvPr id="3" name="Содержимое 2"/>
          <p:cNvSpPr>
            <a:spLocks noGrp="1"/>
          </p:cNvSpPr>
          <p:nvPr>
            <p:ph idx="1"/>
          </p:nvPr>
        </p:nvSpPr>
        <p:spPr/>
        <p:txBody>
          <a:bodyPr>
            <a:normAutofit/>
          </a:bodyPr>
          <a:lstStyle/>
          <a:p>
            <a:pPr marL="514350" indent="-514350">
              <a:buAutoNum type="arabicPeriod"/>
            </a:pPr>
            <a:r>
              <a:rPr lang="ru-RU" sz="2000" dirty="0" smtClean="0"/>
              <a:t>Получаем повестку</a:t>
            </a:r>
          </a:p>
          <a:p>
            <a:pPr marL="514350" indent="-514350">
              <a:buAutoNum type="arabicPeriod"/>
            </a:pPr>
            <a:r>
              <a:rPr lang="ru-RU" sz="2000" dirty="0" smtClean="0"/>
              <a:t>Увольнение</a:t>
            </a:r>
          </a:p>
          <a:p>
            <a:pPr marL="514350" indent="-514350">
              <a:buNone/>
            </a:pPr>
            <a:r>
              <a:rPr lang="ru-RU" sz="2000" dirty="0" smtClean="0"/>
              <a:t>- </a:t>
            </a:r>
            <a:r>
              <a:rPr lang="ru-RU" sz="2000" dirty="0"/>
              <a:t>Основанием для издания </a:t>
            </a:r>
            <a:r>
              <a:rPr lang="ru-RU" sz="2000" i="1" dirty="0"/>
              <a:t>приказа (распоряжения) о прекращении </a:t>
            </a:r>
            <a:r>
              <a:rPr lang="ru-RU" sz="2000" i="1" dirty="0" smtClean="0"/>
              <a:t>трудового </a:t>
            </a:r>
            <a:r>
              <a:rPr lang="ru-RU" sz="2000" i="1" dirty="0"/>
              <a:t>договора (увольнении) </a:t>
            </a:r>
            <a:r>
              <a:rPr lang="ru-RU" sz="2000" dirty="0"/>
              <a:t>по п. 1 ч. 1 ст. 83 ТК РФ является </a:t>
            </a:r>
            <a:r>
              <a:rPr lang="ru-RU" sz="2000" i="1" dirty="0"/>
              <a:t>повестка военного комиссариата.</a:t>
            </a:r>
            <a:endParaRPr lang="ru-RU" sz="2000" dirty="0"/>
          </a:p>
          <a:p>
            <a:pPr>
              <a:buNone/>
            </a:pPr>
            <a:r>
              <a:rPr lang="ru-RU" sz="2000" dirty="0" smtClean="0"/>
              <a:t>- </a:t>
            </a:r>
            <a:r>
              <a:rPr lang="ru-RU" sz="2000" dirty="0"/>
              <a:t>Произвести окончательный расчет</a:t>
            </a:r>
          </a:p>
          <a:p>
            <a:pPr>
              <a:buNone/>
            </a:pPr>
            <a:r>
              <a:rPr lang="ru-RU" sz="2000" dirty="0" smtClean="0"/>
              <a:t>При </a:t>
            </a:r>
            <a:r>
              <a:rPr lang="ru-RU" sz="2000" dirty="0"/>
              <a:t>увольнении работника в связи с призывом на военную службу или направлением на заменяющую ее альтернативную гражданскую службу ему выплачивается выходное пособие в размере </a:t>
            </a:r>
            <a:r>
              <a:rPr lang="ru-RU" sz="2000" i="1" dirty="0"/>
              <a:t>двухнедельного среднего </a:t>
            </a:r>
            <a:endParaRPr lang="ru-RU" sz="2000" i="1" dirty="0" smtClean="0"/>
          </a:p>
          <a:p>
            <a:pPr>
              <a:buNone/>
            </a:pPr>
            <a:r>
              <a:rPr lang="ru-RU" sz="2000" i="1" dirty="0" smtClean="0"/>
              <a:t>       заработка. (Ст. 178 ТК РФ)</a:t>
            </a:r>
            <a:endParaRPr lang="ru-RU" sz="2000" dirty="0"/>
          </a:p>
          <a:p>
            <a:pPr>
              <a:buNone/>
            </a:pPr>
            <a:r>
              <a:rPr lang="ru-RU" sz="2000" dirty="0" smtClean="0"/>
              <a:t>- Выдать </a:t>
            </a:r>
            <a:r>
              <a:rPr lang="ru-RU" sz="2000" dirty="0"/>
              <a:t>трудовую книжку.</a:t>
            </a:r>
          </a:p>
          <a:p>
            <a:pPr marL="514350" indent="-514350">
              <a:buNone/>
            </a:pPr>
            <a:endParaRPr lang="ru-RU" dirty="0"/>
          </a:p>
        </p:txBody>
      </p:sp>
      <p:pic>
        <p:nvPicPr>
          <p:cNvPr id="1027" name="Picture 3" descr="H:\Кадр.делопроизводство\88cda0f06e52cc6d-large.jpg"/>
          <p:cNvPicPr>
            <a:picLocks noChangeAspect="1" noChangeArrowheads="1"/>
          </p:cNvPicPr>
          <p:nvPr/>
        </p:nvPicPr>
        <p:blipFill>
          <a:blip r:embed="rId2" cstate="print"/>
          <a:srcRect/>
          <a:stretch>
            <a:fillRect/>
          </a:stretch>
        </p:blipFill>
        <p:spPr bwMode="auto">
          <a:xfrm>
            <a:off x="4071934" y="4643446"/>
            <a:ext cx="4881550" cy="2214554"/>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082792"/>
          </a:xfrm>
        </p:spPr>
        <p:txBody>
          <a:bodyPr>
            <a:normAutofit fontScale="90000"/>
          </a:bodyPr>
          <a:lstStyle/>
          <a:p>
            <a:r>
              <a:rPr lang="ru-RU" sz="2800" b="1" dirty="0">
                <a:solidFill>
                  <a:schemeClr val="accent2">
                    <a:lumMod val="75000"/>
                  </a:schemeClr>
                </a:solidFill>
                <a:effectLst>
                  <a:outerShdw blurRad="38100" dist="38100" dir="2700000" algn="tl">
                    <a:srgbClr val="000000">
                      <a:alpha val="43137"/>
                    </a:srgbClr>
                  </a:outerShdw>
                </a:effectLst>
              </a:rPr>
              <a:t>Прекращение трудового договора в связи с восстановлением на работе работника, ранее выполнявшего эту работу, по решению государственной инспекции труда или суда</a:t>
            </a:r>
            <a:br>
              <a:rPr lang="ru-RU" sz="2800" b="1" dirty="0">
                <a:solidFill>
                  <a:schemeClr val="accent2">
                    <a:lumMod val="75000"/>
                  </a:schemeClr>
                </a:solidFill>
                <a:effectLst>
                  <a:outerShdw blurRad="38100" dist="38100" dir="2700000" algn="tl">
                    <a:srgbClr val="000000">
                      <a:alpha val="43137"/>
                    </a:srgbClr>
                  </a:outerShdw>
                </a:effectLst>
              </a:rPr>
            </a:br>
            <a:r>
              <a:rPr lang="ru-RU" sz="2800" b="1" dirty="0">
                <a:solidFill>
                  <a:schemeClr val="accent2">
                    <a:lumMod val="75000"/>
                  </a:schemeClr>
                </a:solidFill>
                <a:effectLst>
                  <a:outerShdw blurRad="38100" dist="38100" dir="2700000" algn="tl">
                    <a:srgbClr val="000000">
                      <a:alpha val="43137"/>
                    </a:srgbClr>
                  </a:outerShdw>
                </a:effectLst>
              </a:rPr>
              <a:t>(п. 2 ч. 1 ст. 83 ТК РФ)</a:t>
            </a:r>
            <a:r>
              <a:rPr lang="ru-RU" dirty="0"/>
              <a:t/>
            </a:r>
            <a:br>
              <a:rPr lang="ru-RU" dirty="0"/>
            </a:br>
            <a:endParaRPr lang="ru-RU" dirty="0"/>
          </a:p>
        </p:txBody>
      </p:sp>
      <p:sp>
        <p:nvSpPr>
          <p:cNvPr id="3" name="Содержимое 2"/>
          <p:cNvSpPr>
            <a:spLocks noGrp="1"/>
          </p:cNvSpPr>
          <p:nvPr>
            <p:ph idx="1"/>
          </p:nvPr>
        </p:nvSpPr>
        <p:spPr>
          <a:xfrm>
            <a:off x="457200" y="2071678"/>
            <a:ext cx="8229600" cy="4429156"/>
          </a:xfrm>
        </p:spPr>
        <p:txBody>
          <a:bodyPr>
            <a:normAutofit fontScale="62500" lnSpcReduction="20000"/>
          </a:bodyPr>
          <a:lstStyle/>
          <a:p>
            <a:pPr>
              <a:buNone/>
            </a:pPr>
            <a:r>
              <a:rPr lang="ru-RU" dirty="0" smtClean="0"/>
              <a:t>Согласно </a:t>
            </a:r>
            <a:r>
              <a:rPr lang="ru-RU" dirty="0"/>
              <a:t>п. 2 ч. 1 ст. 83 ТК РФ трудовой договор с работником может быть прекращен в случае, если он принят на место другого работника, ранее выполнявшего эту работу, при восстановлении последнего на работе по решению государственной инспекции труда (ГИТ) или суда</a:t>
            </a:r>
            <a:r>
              <a:rPr lang="ru-RU" dirty="0" smtClean="0"/>
              <a:t>.</a:t>
            </a:r>
            <a:r>
              <a:rPr lang="ru-RU" dirty="0"/>
              <a:t> </a:t>
            </a:r>
            <a:endParaRPr lang="ru-RU" dirty="0" smtClean="0"/>
          </a:p>
          <a:p>
            <a:pPr>
              <a:buNone/>
            </a:pPr>
            <a:r>
              <a:rPr lang="ru-RU" dirty="0" smtClean="0"/>
              <a:t>Неисполнение </a:t>
            </a:r>
            <a:r>
              <a:rPr lang="ru-RU" dirty="0"/>
              <a:t>решения суда является уголовно-наказуемым деянием. Так, злостное неисполнение представителем власти, государственным служащим, служащим органа местного самоуправления, а также служащим </a:t>
            </a:r>
            <a:r>
              <a:rPr lang="ru-RU" dirty="0" smtClean="0"/>
              <a:t>государственного </a:t>
            </a:r>
            <a:r>
              <a:rPr lang="ru-RU" dirty="0"/>
              <a:t>или муниципального учреждения, коммерческой или иной организации вступивших в законную силу приговора суда, решения суда или иного </a:t>
            </a:r>
            <a:r>
              <a:rPr lang="ru-RU" dirty="0" smtClean="0"/>
              <a:t>судебного </a:t>
            </a:r>
            <a:r>
              <a:rPr lang="ru-RU" dirty="0"/>
              <a:t>акта, а равно воспрепятствование их исполнению наказываются штрафом в размере до 200 тыс. руб. или в размере заработной платы или иного дохода осужденного за период до 18 месяцев, либо лишением права занимать </a:t>
            </a:r>
            <a:r>
              <a:rPr lang="ru-RU" dirty="0" smtClean="0"/>
              <a:t>определенные </a:t>
            </a:r>
            <a:r>
              <a:rPr lang="ru-RU" dirty="0"/>
              <a:t>должности или заниматься определенной деятельностью на срок до 5 лет, либо обязательными работами на срок от 180 до 240 часов, либо арестом на срок от 3 до б месяцев, либо лишением свободы на срок до двух лет </a:t>
            </a:r>
            <a:r>
              <a:rPr lang="ru-RU" i="1" dirty="0"/>
              <a:t>(ст. 315 УК РФ).</a:t>
            </a:r>
            <a:endParaRPr lang="ru-RU" dirty="0"/>
          </a:p>
          <a:p>
            <a:endParaRPr lang="ru-RU" dirty="0"/>
          </a:p>
          <a:p>
            <a:pPr>
              <a:buNone/>
            </a:pPr>
            <a:endParaRPr lang="ru-RU" dirty="0"/>
          </a:p>
          <a:p>
            <a:pPr>
              <a:buNone/>
            </a:pP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85728"/>
            <a:ext cx="8229600" cy="6143668"/>
          </a:xfrm>
        </p:spPr>
        <p:txBody>
          <a:bodyPr>
            <a:normAutofit fontScale="70000" lnSpcReduction="20000"/>
          </a:bodyPr>
          <a:lstStyle/>
          <a:p>
            <a:pPr>
              <a:buNone/>
            </a:pPr>
            <a:r>
              <a:rPr lang="ru-RU" dirty="0" smtClean="0"/>
              <a:t>1. </a:t>
            </a:r>
            <a:r>
              <a:rPr lang="ru-RU" dirty="0"/>
              <a:t>Получаем решение суда (предписание ГИТ)</a:t>
            </a:r>
          </a:p>
          <a:p>
            <a:pPr>
              <a:buNone/>
            </a:pPr>
            <a:r>
              <a:rPr lang="ru-RU" dirty="0"/>
              <a:t>После вынесения </a:t>
            </a:r>
            <a:r>
              <a:rPr lang="ru-RU" i="1" dirty="0"/>
              <a:t>решения </a:t>
            </a:r>
            <a:r>
              <a:rPr lang="ru-RU" dirty="0"/>
              <a:t>суд должен выписать </a:t>
            </a:r>
            <a:r>
              <a:rPr lang="ru-RU" i="1" dirty="0"/>
              <a:t>исполнительный лист </a:t>
            </a:r>
            <a:r>
              <a:rPr lang="ru-RU" dirty="0"/>
              <a:t>и </a:t>
            </a:r>
            <a:r>
              <a:rPr lang="ru-RU" dirty="0" smtClean="0"/>
              <a:t>выдать </a:t>
            </a:r>
            <a:r>
              <a:rPr lang="ru-RU" dirty="0"/>
              <a:t>его взыскателю (работнику) либо направить его по просьбе работника непосредственно для исполнения (работодателю). </a:t>
            </a:r>
            <a:endParaRPr lang="ru-RU" dirty="0" smtClean="0"/>
          </a:p>
          <a:p>
            <a:pPr>
              <a:buNone/>
            </a:pPr>
            <a:r>
              <a:rPr lang="ru-RU" dirty="0" smtClean="0"/>
              <a:t>2. </a:t>
            </a:r>
            <a:r>
              <a:rPr lang="ru-RU" dirty="0"/>
              <a:t>Исполняем решение суда (предписание ГИТ)</a:t>
            </a:r>
          </a:p>
          <a:p>
            <a:pPr>
              <a:buNone/>
            </a:pPr>
            <a:r>
              <a:rPr lang="ru-RU" i="1" dirty="0"/>
              <a:t>Часть 2 ст. 73 Федерального закона от 21.07.97 № 119-ФЗ «Об исполнительном производстве» </a:t>
            </a:r>
            <a:r>
              <a:rPr lang="ru-RU" dirty="0"/>
              <a:t>устанавливает момент исполнения решения о восстановлении на работе незаконно уволенного. Решение считается исполненным </a:t>
            </a:r>
            <a:r>
              <a:rPr lang="ru-RU" i="1" dirty="0"/>
              <a:t>с момента фактического допуска работника к исполнению прежних трудовых </a:t>
            </a:r>
            <a:r>
              <a:rPr lang="ru-RU" i="1" dirty="0" smtClean="0"/>
              <a:t>обязанностей</a:t>
            </a:r>
            <a:r>
              <a:rPr lang="ru-RU" i="1" dirty="0"/>
              <a:t>, </a:t>
            </a:r>
            <a:r>
              <a:rPr lang="ru-RU" dirty="0"/>
              <a:t>последовавшего за изданием </a:t>
            </a:r>
            <a:r>
              <a:rPr lang="ru-RU" i="1" dirty="0"/>
              <a:t>приказа работодателя об отмене своего незаконного приказа об увольнении. </a:t>
            </a:r>
            <a:endParaRPr lang="ru-RU" i="1" dirty="0" smtClean="0"/>
          </a:p>
          <a:p>
            <a:pPr>
              <a:buNone/>
            </a:pPr>
            <a:r>
              <a:rPr lang="ru-RU" i="1" dirty="0"/>
              <a:t> </a:t>
            </a:r>
            <a:r>
              <a:rPr lang="ru-RU" i="1" dirty="0" smtClean="0"/>
              <a:t>     </a:t>
            </a:r>
            <a:r>
              <a:rPr lang="ru-RU" dirty="0" smtClean="0"/>
              <a:t>Издать </a:t>
            </a:r>
            <a:r>
              <a:rPr lang="ru-RU" dirty="0"/>
              <a:t>приказ о восстановлении работника на работе</a:t>
            </a:r>
          </a:p>
          <a:p>
            <a:pPr>
              <a:buNone/>
            </a:pPr>
            <a:r>
              <a:rPr lang="ru-RU" dirty="0" smtClean="0"/>
              <a:t>3. </a:t>
            </a:r>
            <a:r>
              <a:rPr lang="ru-RU" dirty="0"/>
              <a:t>Предлагаем работнику, принятому на место незаконно уволенного, перевод на другую имеющуюся у работодателя работу или уведомляем об отсутствии вакансий</a:t>
            </a:r>
          </a:p>
          <a:p>
            <a:pPr>
              <a:buNone/>
            </a:pPr>
            <a:r>
              <a:rPr lang="ru-RU" dirty="0" smtClean="0"/>
              <a:t>4. Увольнение. При увольнении работника ему выплачивается выходное пособие в размере </a:t>
            </a:r>
            <a:r>
              <a:rPr lang="ru-RU" i="1" dirty="0" smtClean="0"/>
              <a:t>двухнедельного среднего заработка. (Ст. 178 ТК РФ)</a:t>
            </a:r>
            <a:endParaRPr lang="ru-RU" dirty="0" smtClean="0"/>
          </a:p>
          <a:p>
            <a:pPr>
              <a:buNone/>
            </a:pPr>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582726"/>
          </a:xfrm>
        </p:spPr>
        <p:txBody>
          <a:bodyPr>
            <a:normAutofit fontScale="90000"/>
          </a:bodyPr>
          <a:lstStyle/>
          <a:p>
            <a:r>
              <a:rPr lang="ru-RU" sz="3300" b="1" dirty="0">
                <a:solidFill>
                  <a:schemeClr val="accent2">
                    <a:lumMod val="75000"/>
                  </a:schemeClr>
                </a:solidFill>
                <a:effectLst>
                  <a:outerShdw blurRad="38100" dist="38100" dir="2700000" algn="tl">
                    <a:srgbClr val="000000">
                      <a:alpha val="43137"/>
                    </a:srgbClr>
                  </a:outerShdw>
                </a:effectLst>
              </a:rPr>
              <a:t>Прекращение трудового договора в связи с </a:t>
            </a:r>
            <a:r>
              <a:rPr lang="ru-RU" sz="3300" b="1" dirty="0" err="1">
                <a:solidFill>
                  <a:schemeClr val="accent2">
                    <a:lumMod val="75000"/>
                  </a:schemeClr>
                </a:solidFill>
                <a:effectLst>
                  <a:outerShdw blurRad="38100" dist="38100" dir="2700000" algn="tl">
                    <a:srgbClr val="000000">
                      <a:alpha val="43137"/>
                    </a:srgbClr>
                  </a:outerShdw>
                </a:effectLst>
              </a:rPr>
              <a:t>неизбранием</a:t>
            </a:r>
            <a:r>
              <a:rPr lang="ru-RU" sz="3300" b="1" dirty="0">
                <a:solidFill>
                  <a:schemeClr val="accent2">
                    <a:lumMod val="75000"/>
                  </a:schemeClr>
                </a:solidFill>
                <a:effectLst>
                  <a:outerShdw blurRad="38100" dist="38100" dir="2700000" algn="tl">
                    <a:srgbClr val="000000">
                      <a:alpha val="43137"/>
                    </a:srgbClr>
                  </a:outerShdw>
                </a:effectLst>
              </a:rPr>
              <a:t> на должность</a:t>
            </a:r>
            <a:br>
              <a:rPr lang="ru-RU" sz="3300" b="1" dirty="0">
                <a:solidFill>
                  <a:schemeClr val="accent2">
                    <a:lumMod val="75000"/>
                  </a:schemeClr>
                </a:solidFill>
                <a:effectLst>
                  <a:outerShdw blurRad="38100" dist="38100" dir="2700000" algn="tl">
                    <a:srgbClr val="000000">
                      <a:alpha val="43137"/>
                    </a:srgbClr>
                  </a:outerShdw>
                </a:effectLst>
              </a:rPr>
            </a:br>
            <a:r>
              <a:rPr lang="ru-RU" sz="3300" b="1" dirty="0">
                <a:solidFill>
                  <a:schemeClr val="accent2">
                    <a:lumMod val="75000"/>
                  </a:schemeClr>
                </a:solidFill>
                <a:effectLst>
                  <a:outerShdw blurRad="38100" dist="38100" dir="2700000" algn="tl">
                    <a:srgbClr val="000000">
                      <a:alpha val="43137"/>
                    </a:srgbClr>
                  </a:outerShdw>
                </a:effectLst>
              </a:rPr>
              <a:t>(п. 3 ч. 1 ст. 83 ТК РФ)</a:t>
            </a:r>
            <a:r>
              <a:rPr lang="ru-RU" dirty="0"/>
              <a:t/>
            </a:r>
            <a:br>
              <a:rPr lang="ru-RU" dirty="0"/>
            </a:br>
            <a:endParaRPr lang="ru-RU" dirty="0"/>
          </a:p>
        </p:txBody>
      </p:sp>
      <p:sp>
        <p:nvSpPr>
          <p:cNvPr id="3" name="Содержимое 2"/>
          <p:cNvSpPr>
            <a:spLocks noGrp="1"/>
          </p:cNvSpPr>
          <p:nvPr>
            <p:ph idx="1"/>
          </p:nvPr>
        </p:nvSpPr>
        <p:spPr>
          <a:xfrm>
            <a:off x="457200" y="1928802"/>
            <a:ext cx="8229600" cy="4197361"/>
          </a:xfrm>
        </p:spPr>
        <p:txBody>
          <a:bodyPr>
            <a:normAutofit fontScale="70000" lnSpcReduction="20000"/>
          </a:bodyPr>
          <a:lstStyle/>
          <a:p>
            <a:pPr>
              <a:buNone/>
            </a:pPr>
            <a:r>
              <a:rPr lang="ru-RU" dirty="0"/>
              <a:t>По данному основанию могут быть уволены лица, занимавшие данную должность в результате проведения процедуры выборов или в результате избрания по конкурсу.</a:t>
            </a:r>
          </a:p>
          <a:p>
            <a:pPr>
              <a:buNone/>
            </a:pPr>
            <a:r>
              <a:rPr lang="ru-RU" dirty="0"/>
              <a:t>По общему правилу выборность предполагает голосование за </a:t>
            </a:r>
            <a:r>
              <a:rPr lang="ru-RU" dirty="0" smtClean="0"/>
              <a:t>кандидатуру </a:t>
            </a:r>
            <a:r>
              <a:rPr lang="ru-RU" dirty="0"/>
              <a:t>на ту или иную должность квалифицированного большинства </a:t>
            </a:r>
            <a:r>
              <a:rPr lang="ru-RU" dirty="0" smtClean="0"/>
              <a:t>выборщиков</a:t>
            </a:r>
            <a:r>
              <a:rPr lang="ru-RU" dirty="0"/>
              <a:t>. Перечень должностей, подлежащих замещению по конкурсу, и порядок конкурсного избрания на эти должности определяется нормативным актом или уставом организации (ст. 18 ТК РФ</a:t>
            </a:r>
            <a:r>
              <a:rPr lang="ru-RU" dirty="0" smtClean="0"/>
              <a:t>).</a:t>
            </a:r>
          </a:p>
          <a:p>
            <a:pPr>
              <a:buNone/>
            </a:pPr>
            <a:endParaRPr lang="ru-RU" dirty="0" smtClean="0"/>
          </a:p>
          <a:p>
            <a:pPr>
              <a:buNone/>
            </a:pPr>
            <a:r>
              <a:rPr lang="ru-RU" dirty="0" smtClean="0"/>
              <a:t>1. </a:t>
            </a:r>
            <a:r>
              <a:rPr lang="ru-RU" dirty="0"/>
              <a:t>Проводим выборы (конкурс)</a:t>
            </a:r>
          </a:p>
          <a:p>
            <a:pPr>
              <a:buNone/>
            </a:pPr>
            <a:r>
              <a:rPr lang="ru-RU" dirty="0" smtClean="0"/>
              <a:t>2. </a:t>
            </a:r>
            <a:r>
              <a:rPr lang="ru-RU" dirty="0"/>
              <a:t>Увольнение</a:t>
            </a:r>
          </a:p>
          <a:p>
            <a:pPr>
              <a:buNone/>
            </a:pPr>
            <a:endParaRPr lang="ru-RU" dirty="0"/>
          </a:p>
          <a:p>
            <a:endParaRPr lang="ru-RU" dirty="0"/>
          </a:p>
        </p:txBody>
      </p:sp>
      <p:pic>
        <p:nvPicPr>
          <p:cNvPr id="2051" name="Picture 3" descr="H:\Кадр.делопроизводство\uvolen.jpg"/>
          <p:cNvPicPr>
            <a:picLocks noChangeAspect="1" noChangeArrowheads="1"/>
          </p:cNvPicPr>
          <p:nvPr/>
        </p:nvPicPr>
        <p:blipFill>
          <a:blip r:embed="rId2" cstate="print"/>
          <a:srcRect/>
          <a:stretch>
            <a:fillRect/>
          </a:stretch>
        </p:blipFill>
        <p:spPr bwMode="auto">
          <a:xfrm>
            <a:off x="4786314" y="4286256"/>
            <a:ext cx="3881438" cy="238125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939916"/>
          </a:xfrm>
        </p:spPr>
        <p:txBody>
          <a:bodyPr>
            <a:normAutofit fontScale="90000"/>
          </a:bodyPr>
          <a:lstStyle/>
          <a:p>
            <a:r>
              <a:rPr lang="ru-RU" sz="2800" b="1" dirty="0">
                <a:solidFill>
                  <a:schemeClr val="accent2">
                    <a:lumMod val="75000"/>
                  </a:schemeClr>
                </a:solidFill>
                <a:effectLst>
                  <a:outerShdw blurRad="38100" dist="38100" dir="2700000" algn="tl">
                    <a:srgbClr val="000000">
                      <a:alpha val="43137"/>
                    </a:srgbClr>
                  </a:outerShdw>
                </a:effectLst>
              </a:rPr>
              <a:t>Прекращение трудового договора в связи с осуждением работника к наказанию, исключающему продолжение прежней работы, в соответствии с приговором суда, вступившим в законную силу</a:t>
            </a:r>
            <a:br>
              <a:rPr lang="ru-RU" sz="2800" b="1" dirty="0">
                <a:solidFill>
                  <a:schemeClr val="accent2">
                    <a:lumMod val="75000"/>
                  </a:schemeClr>
                </a:solidFill>
                <a:effectLst>
                  <a:outerShdw blurRad="38100" dist="38100" dir="2700000" algn="tl">
                    <a:srgbClr val="000000">
                      <a:alpha val="43137"/>
                    </a:srgbClr>
                  </a:outerShdw>
                </a:effectLst>
              </a:rPr>
            </a:br>
            <a:r>
              <a:rPr lang="ru-RU" sz="2800" b="1" dirty="0">
                <a:solidFill>
                  <a:schemeClr val="accent2">
                    <a:lumMod val="75000"/>
                  </a:schemeClr>
                </a:solidFill>
                <a:effectLst>
                  <a:outerShdw blurRad="38100" dist="38100" dir="2700000" algn="tl">
                    <a:srgbClr val="000000">
                      <a:alpha val="43137"/>
                    </a:srgbClr>
                  </a:outerShdw>
                </a:effectLst>
              </a:rPr>
              <a:t>(п. 4 ч. 1 ст. 83 ТК РФ)</a:t>
            </a:r>
            <a:r>
              <a:rPr lang="ru-RU" dirty="0"/>
              <a:t/>
            </a:r>
            <a:br>
              <a:rPr lang="ru-RU" dirty="0"/>
            </a:br>
            <a:endParaRPr lang="ru-RU" dirty="0"/>
          </a:p>
        </p:txBody>
      </p:sp>
      <p:sp>
        <p:nvSpPr>
          <p:cNvPr id="3" name="Содержимое 2"/>
          <p:cNvSpPr>
            <a:spLocks noGrp="1"/>
          </p:cNvSpPr>
          <p:nvPr>
            <p:ph idx="1"/>
          </p:nvPr>
        </p:nvSpPr>
        <p:spPr>
          <a:xfrm>
            <a:off x="457200" y="2143116"/>
            <a:ext cx="8229600" cy="3983047"/>
          </a:xfrm>
        </p:spPr>
        <p:txBody>
          <a:bodyPr>
            <a:normAutofit fontScale="70000" lnSpcReduction="20000"/>
          </a:bodyPr>
          <a:lstStyle/>
          <a:p>
            <a:pPr>
              <a:buNone/>
            </a:pPr>
            <a:r>
              <a:rPr lang="ru-RU" dirty="0"/>
              <a:t>По данному основанию прекращается трудовой договор с работником, осужденным по приговору суда к такому уголовному наказанию, как пожизненное лишение свободы, лишение свободы на определенный срок, арест, лишение права занимать определенные должности или заниматься определенной деятельностью</a:t>
            </a:r>
            <a:r>
              <a:rPr lang="ru-RU" dirty="0" smtClean="0"/>
              <a:t>.</a:t>
            </a:r>
          </a:p>
          <a:p>
            <a:pPr>
              <a:buNone/>
            </a:pPr>
            <a:r>
              <a:rPr lang="ru-RU" dirty="0" smtClean="0"/>
              <a:t>1. </a:t>
            </a:r>
            <a:r>
              <a:rPr lang="ru-RU" dirty="0"/>
              <a:t>Получаем вступивший в законную силу приговор суда об осуждении работника к наказанию, исключающему продолжение прежней работы</a:t>
            </a:r>
          </a:p>
          <a:p>
            <a:pPr>
              <a:buNone/>
            </a:pPr>
            <a:r>
              <a:rPr lang="ru-RU" dirty="0" smtClean="0"/>
              <a:t>2. Увольнение</a:t>
            </a:r>
          </a:p>
          <a:p>
            <a:pPr>
              <a:buNone/>
            </a:pPr>
            <a:r>
              <a:rPr lang="ru-RU" dirty="0" smtClean="0"/>
              <a:t>- </a:t>
            </a:r>
            <a:r>
              <a:rPr lang="ru-RU" dirty="0"/>
              <a:t>Приказ (распоряжение) о прекращении трудового договора в соответствии с п. 4 ч. 1 ст. 83 ТК РФ может быть издан лишь после вступления приговора суда в законную силу.</a:t>
            </a:r>
          </a:p>
          <a:p>
            <a:pPr>
              <a:buNone/>
            </a:pPr>
            <a:endParaRPr lang="ru-RU" dirty="0"/>
          </a:p>
          <a:p>
            <a:pPr>
              <a:buNone/>
            </a:pP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511420"/>
          </a:xfrm>
        </p:spPr>
        <p:txBody>
          <a:bodyPr>
            <a:noAutofit/>
          </a:bodyPr>
          <a:lstStyle/>
          <a:p>
            <a:r>
              <a:rPr lang="ru-RU" sz="2500" b="1" dirty="0">
                <a:solidFill>
                  <a:schemeClr val="accent2">
                    <a:lumMod val="75000"/>
                  </a:schemeClr>
                </a:solidFill>
                <a:effectLst>
                  <a:outerShdw blurRad="38100" dist="38100" dir="2700000" algn="tl">
                    <a:srgbClr val="000000">
                      <a:alpha val="43137"/>
                    </a:srgbClr>
                  </a:outerShdw>
                </a:effectLst>
              </a:rPr>
              <a:t>Прекращение трудового договора в связи с признанием работника полностью неспособным к трудовой деятельности в соответствии с медицинским заключением, выданным в порядке, установленном федеральными законами и иными нормативными правовыми актами </a:t>
            </a:r>
            <a:r>
              <a:rPr lang="ru-RU" sz="2500" b="1" dirty="0" smtClean="0">
                <a:solidFill>
                  <a:schemeClr val="accent2">
                    <a:lumMod val="75000"/>
                  </a:schemeClr>
                </a:solidFill>
                <a:effectLst>
                  <a:outerShdw blurRad="38100" dist="38100" dir="2700000" algn="tl">
                    <a:srgbClr val="000000">
                      <a:alpha val="43137"/>
                    </a:srgbClr>
                  </a:outerShdw>
                </a:effectLst>
              </a:rPr>
              <a:t>РФ  (п</a:t>
            </a:r>
            <a:r>
              <a:rPr lang="ru-RU" sz="2500" b="1" dirty="0">
                <a:solidFill>
                  <a:schemeClr val="accent2">
                    <a:lumMod val="75000"/>
                  </a:schemeClr>
                </a:solidFill>
                <a:effectLst>
                  <a:outerShdw blurRad="38100" dist="38100" dir="2700000" algn="tl">
                    <a:srgbClr val="000000">
                      <a:alpha val="43137"/>
                    </a:srgbClr>
                  </a:outerShdw>
                </a:effectLst>
              </a:rPr>
              <a:t>. 5 ч. 1 ст. 83 ТК РФ)</a:t>
            </a:r>
            <a:br>
              <a:rPr lang="ru-RU" sz="2500" b="1" dirty="0">
                <a:solidFill>
                  <a:schemeClr val="accent2">
                    <a:lumMod val="75000"/>
                  </a:schemeClr>
                </a:solidFill>
                <a:effectLst>
                  <a:outerShdw blurRad="38100" dist="38100" dir="2700000" algn="tl">
                    <a:srgbClr val="000000">
                      <a:alpha val="43137"/>
                    </a:srgbClr>
                  </a:outerShdw>
                </a:effectLst>
              </a:rPr>
            </a:br>
            <a:endParaRPr lang="ru-RU" sz="2500" b="1" dirty="0">
              <a:solidFill>
                <a:schemeClr val="accent2">
                  <a:lumMod val="75000"/>
                </a:schemeClr>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2714620"/>
            <a:ext cx="8229600" cy="3411543"/>
          </a:xfrm>
        </p:spPr>
        <p:txBody>
          <a:bodyPr>
            <a:normAutofit lnSpcReduction="10000"/>
          </a:bodyPr>
          <a:lstStyle/>
          <a:p>
            <a:pPr>
              <a:buNone/>
            </a:pPr>
            <a:r>
              <a:rPr lang="ru-RU" sz="2200" dirty="0"/>
              <a:t>При увольнении по данному основанию работодатель не обязан </a:t>
            </a:r>
            <a:r>
              <a:rPr lang="ru-RU" sz="2200" dirty="0" smtClean="0"/>
              <a:t>предлагать </a:t>
            </a:r>
            <a:r>
              <a:rPr lang="ru-RU" sz="2200" dirty="0"/>
              <a:t>такому работнику перевод на другие должности, т.к. речь в данном случае идет о полной неспособности работника выполнять какую бы то ни было трудовую функцию</a:t>
            </a:r>
            <a:r>
              <a:rPr lang="ru-RU" sz="2200" dirty="0" smtClean="0"/>
              <a:t>.</a:t>
            </a:r>
          </a:p>
          <a:p>
            <a:pPr marL="514350" indent="-514350">
              <a:buAutoNum type="arabicPeriod"/>
            </a:pPr>
            <a:r>
              <a:rPr lang="ru-RU" sz="2200" dirty="0" smtClean="0"/>
              <a:t>Получаем медицинское заключение</a:t>
            </a:r>
          </a:p>
          <a:p>
            <a:pPr marL="514350" indent="-514350">
              <a:buFont typeface="Arial" pitchFamily="34" charset="0"/>
              <a:buAutoNum type="arabicPeriod"/>
            </a:pPr>
            <a:r>
              <a:rPr lang="ru-RU" sz="2200" dirty="0" smtClean="0"/>
              <a:t>Увольнение. При увольнении работника </a:t>
            </a:r>
          </a:p>
          <a:p>
            <a:pPr marL="514350" indent="-514350">
              <a:buNone/>
            </a:pPr>
            <a:r>
              <a:rPr lang="ru-RU" sz="2200" dirty="0" smtClean="0"/>
              <a:t>ему выплачивается выходное пособие</a:t>
            </a:r>
          </a:p>
          <a:p>
            <a:pPr marL="514350" indent="-514350">
              <a:buNone/>
            </a:pPr>
            <a:r>
              <a:rPr lang="ru-RU" sz="2200" dirty="0" smtClean="0"/>
              <a:t> в размере </a:t>
            </a:r>
            <a:r>
              <a:rPr lang="ru-RU" sz="2200" i="1" dirty="0" smtClean="0"/>
              <a:t>двухнедельного среднего </a:t>
            </a:r>
          </a:p>
          <a:p>
            <a:pPr marL="514350" indent="-514350">
              <a:buNone/>
            </a:pPr>
            <a:r>
              <a:rPr lang="ru-RU" sz="2200" i="1" dirty="0" smtClean="0"/>
              <a:t>заработка. (Ст. 178 ТК РФ)</a:t>
            </a:r>
            <a:endParaRPr lang="ru-RU" sz="2200" dirty="0" smtClean="0"/>
          </a:p>
          <a:p>
            <a:pPr marL="514350" indent="-514350">
              <a:buAutoNum type="arabicPeriod"/>
            </a:pPr>
            <a:endParaRPr lang="ru-RU" sz="2200" dirty="0"/>
          </a:p>
          <a:p>
            <a:pPr>
              <a:buNone/>
            </a:pPr>
            <a:endParaRPr lang="ru-RU" dirty="0"/>
          </a:p>
        </p:txBody>
      </p:sp>
      <p:pic>
        <p:nvPicPr>
          <p:cNvPr id="3074" name="Picture 2" descr="H:\Кадр.делопроизводство\63821555_1284063857_j0431223.jpg"/>
          <p:cNvPicPr>
            <a:picLocks noChangeAspect="1" noChangeArrowheads="1"/>
          </p:cNvPicPr>
          <p:nvPr/>
        </p:nvPicPr>
        <p:blipFill>
          <a:blip r:embed="rId2" cstate="print"/>
          <a:srcRect/>
          <a:stretch>
            <a:fillRect/>
          </a:stretch>
        </p:blipFill>
        <p:spPr bwMode="auto">
          <a:xfrm>
            <a:off x="5929322" y="4143380"/>
            <a:ext cx="3000396" cy="250033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868478"/>
          </a:xfrm>
        </p:spPr>
        <p:txBody>
          <a:bodyPr>
            <a:noAutofit/>
          </a:bodyPr>
          <a:lstStyle/>
          <a:p>
            <a:r>
              <a:rPr lang="ru-RU" sz="2500" b="1" dirty="0">
                <a:solidFill>
                  <a:schemeClr val="accent2">
                    <a:lumMod val="75000"/>
                  </a:schemeClr>
                </a:solidFill>
                <a:effectLst>
                  <a:outerShdw blurRad="38100" dist="38100" dir="2700000" algn="tl">
                    <a:srgbClr val="000000">
                      <a:alpha val="43137"/>
                    </a:srgbClr>
                  </a:outerShdw>
                </a:effectLst>
              </a:rPr>
              <a:t>Прекращение трудового договора в связи со смертью работника, либо работодателя - физического лица, а также признанием работника либо работодателя - физического лица безвестно отсутствующим</a:t>
            </a:r>
            <a:br>
              <a:rPr lang="ru-RU" sz="2500" b="1" dirty="0">
                <a:solidFill>
                  <a:schemeClr val="accent2">
                    <a:lumMod val="75000"/>
                  </a:schemeClr>
                </a:solidFill>
                <a:effectLst>
                  <a:outerShdw blurRad="38100" dist="38100" dir="2700000" algn="tl">
                    <a:srgbClr val="000000">
                      <a:alpha val="43137"/>
                    </a:srgbClr>
                  </a:outerShdw>
                </a:effectLst>
              </a:rPr>
            </a:br>
            <a:r>
              <a:rPr lang="ru-RU" sz="2500" b="1" dirty="0">
                <a:solidFill>
                  <a:schemeClr val="accent2">
                    <a:lumMod val="75000"/>
                  </a:schemeClr>
                </a:solidFill>
                <a:effectLst>
                  <a:outerShdw blurRad="38100" dist="38100" dir="2700000" algn="tl">
                    <a:srgbClr val="000000">
                      <a:alpha val="43137"/>
                    </a:srgbClr>
                  </a:outerShdw>
                </a:effectLst>
              </a:rPr>
              <a:t>(</a:t>
            </a:r>
            <a:r>
              <a:rPr lang="ru-RU" sz="2500" b="1" dirty="0" smtClean="0">
                <a:solidFill>
                  <a:schemeClr val="accent2">
                    <a:lumMod val="75000"/>
                  </a:schemeClr>
                </a:solidFill>
                <a:effectLst>
                  <a:outerShdw blurRad="38100" dist="38100" dir="2700000" algn="tl">
                    <a:srgbClr val="000000">
                      <a:alpha val="43137"/>
                    </a:srgbClr>
                  </a:outerShdw>
                </a:effectLst>
              </a:rPr>
              <a:t>п.6 ч</a:t>
            </a:r>
            <a:r>
              <a:rPr lang="ru-RU" sz="2500" b="1" dirty="0">
                <a:solidFill>
                  <a:schemeClr val="accent2">
                    <a:lumMod val="75000"/>
                  </a:schemeClr>
                </a:solidFill>
                <a:effectLst>
                  <a:outerShdw blurRad="38100" dist="38100" dir="2700000" algn="tl">
                    <a:srgbClr val="000000">
                      <a:alpha val="43137"/>
                    </a:srgbClr>
                  </a:outerShdw>
                </a:effectLst>
              </a:rPr>
              <a:t>. 1 ст. 81 ТК РФ)</a:t>
            </a:r>
            <a:br>
              <a:rPr lang="ru-RU" sz="2500" b="1" dirty="0">
                <a:solidFill>
                  <a:schemeClr val="accent2">
                    <a:lumMod val="75000"/>
                  </a:schemeClr>
                </a:solidFill>
                <a:effectLst>
                  <a:outerShdw blurRad="38100" dist="38100" dir="2700000" algn="tl">
                    <a:srgbClr val="000000">
                      <a:alpha val="43137"/>
                    </a:srgbClr>
                  </a:outerShdw>
                </a:effectLst>
              </a:rPr>
            </a:br>
            <a:endParaRPr lang="ru-RU" sz="2500" b="1" dirty="0">
              <a:solidFill>
                <a:schemeClr val="accent2">
                  <a:lumMod val="75000"/>
                </a:schemeClr>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2071678"/>
            <a:ext cx="8229600" cy="4500594"/>
          </a:xfrm>
        </p:spPr>
        <p:txBody>
          <a:bodyPr>
            <a:normAutofit fontScale="47500" lnSpcReduction="20000"/>
          </a:bodyPr>
          <a:lstStyle/>
          <a:p>
            <a:pPr>
              <a:buNone/>
            </a:pPr>
            <a:r>
              <a:rPr lang="ru-RU" dirty="0"/>
              <a:t>Согласно гражданскому законодательству гражданин ( в т.ч. </a:t>
            </a:r>
            <a:r>
              <a:rPr lang="ru-RU" dirty="0" smtClean="0"/>
              <a:t>работодатель </a:t>
            </a:r>
            <a:r>
              <a:rPr lang="ru-RU" dirty="0"/>
              <a:t>- физическое лицо) может быть признан судом безвестно отсутствующим, если в течение года в месте его жительства нет сведений о месте его </a:t>
            </a:r>
            <a:r>
              <a:rPr lang="ru-RU" dirty="0" smtClean="0"/>
              <a:t>пребывания </a:t>
            </a:r>
            <a:r>
              <a:rPr lang="ru-RU" dirty="0"/>
              <a:t>(ст. </a:t>
            </a:r>
            <a:r>
              <a:rPr lang="ru-RU" i="1" dirty="0"/>
              <a:t>42 </a:t>
            </a:r>
            <a:r>
              <a:rPr lang="ru-RU" i="1" dirty="0" smtClean="0"/>
              <a:t>ГК </a:t>
            </a:r>
            <a:r>
              <a:rPr lang="ru-RU" i="1" dirty="0"/>
              <a:t>РФ) </a:t>
            </a:r>
            <a:r>
              <a:rPr lang="ru-RU" dirty="0"/>
              <a:t>и объявлен судом умершим, если в месте его жительства нет сведений о месте его пребывания в течение пяти лет и если он пропал без вести при обстоятельствах, угрожавших смертью или дающих основание предполагать его гибель от определенного несчастного случая, - в течение шести месяцев </a:t>
            </a:r>
            <a:r>
              <a:rPr lang="ru-RU" i="1" dirty="0"/>
              <a:t>(ст. 45 ГК РФ</a:t>
            </a:r>
            <a:r>
              <a:rPr lang="ru-RU" i="1" dirty="0" smtClean="0"/>
              <a:t>).</a:t>
            </a:r>
          </a:p>
          <a:p>
            <a:pPr>
              <a:buNone/>
            </a:pPr>
            <a:r>
              <a:rPr lang="ru-RU" i="1" dirty="0" smtClean="0"/>
              <a:t>1.</a:t>
            </a:r>
            <a:r>
              <a:rPr lang="ru-RU" dirty="0"/>
              <a:t> Получаем свидетельство о смерти или решение суда о признании физического лица умершим или безвестно отсутствующим</a:t>
            </a:r>
          </a:p>
          <a:p>
            <a:pPr>
              <a:buNone/>
            </a:pPr>
            <a:r>
              <a:rPr lang="ru-RU" dirty="0" smtClean="0"/>
              <a:t>2. </a:t>
            </a:r>
            <a:r>
              <a:rPr lang="ru-RU" dirty="0"/>
              <a:t>Оформляем прекращение трудового договора</a:t>
            </a:r>
          </a:p>
          <a:p>
            <a:pPr>
              <a:buNone/>
            </a:pPr>
            <a:r>
              <a:rPr lang="ru-RU" dirty="0" smtClean="0"/>
              <a:t>3. </a:t>
            </a:r>
            <a:r>
              <a:rPr lang="ru-RU" dirty="0"/>
              <a:t>Произвести расчет</a:t>
            </a:r>
          </a:p>
          <a:p>
            <a:r>
              <a:rPr lang="ru-RU" i="1" dirty="0"/>
              <a:t>Заработная плата, не полученная ко дню смерти работника </a:t>
            </a:r>
            <a:r>
              <a:rPr lang="ru-RU" dirty="0"/>
              <a:t>(заработная плата на день прекращения трудового договора, компенсация за неиспользованные отпуска, иные причитающиеся работнику выплаты), должна быть выдана членам семьи работника или лицу, находившемуся на иждивении умершего на день его смерти (ст. 141 ТК РФ</a:t>
            </a:r>
            <a:r>
              <a:rPr lang="ru-RU" dirty="0" smtClean="0"/>
              <a:t>).</a:t>
            </a:r>
            <a:r>
              <a:rPr lang="ru-RU" dirty="0"/>
              <a:t> </a:t>
            </a:r>
            <a:r>
              <a:rPr lang="ru-RU" dirty="0" smtClean="0"/>
              <a:t> К </a:t>
            </a:r>
            <a:r>
              <a:rPr lang="ru-RU" dirty="0"/>
              <a:t>членам семьи в соответствии со ст. 2 Семейного кодекса РФ относятся, по общему правилу, супруги, родители и дети</a:t>
            </a:r>
            <a:r>
              <a:rPr lang="ru-RU" dirty="0" smtClean="0"/>
              <a:t>.</a:t>
            </a:r>
          </a:p>
          <a:p>
            <a:r>
              <a:rPr lang="ru-RU" dirty="0"/>
              <a:t>Выдача заработной платы указанным лицам производится </a:t>
            </a:r>
            <a:r>
              <a:rPr lang="ru-RU" i="1" dirty="0"/>
              <a:t>не позднее </a:t>
            </a:r>
            <a:r>
              <a:rPr lang="ru-RU" i="1" dirty="0" smtClean="0"/>
              <a:t>недельного </a:t>
            </a:r>
            <a:r>
              <a:rPr lang="ru-RU" i="1" dirty="0"/>
              <a:t>срока со дня подачи работодателю соответствующих документов. </a:t>
            </a:r>
            <a:r>
              <a:rPr lang="ru-RU" dirty="0"/>
              <a:t>При этом в состав документов входят: </a:t>
            </a:r>
            <a:r>
              <a:rPr lang="ru-RU" i="1" dirty="0"/>
              <a:t>заявление о выдаче суммы, </a:t>
            </a:r>
            <a:r>
              <a:rPr lang="ru-RU" dirty="0"/>
              <a:t>не полученной ко дню смерти работника, </a:t>
            </a:r>
            <a:r>
              <a:rPr lang="ru-RU" i="1" dirty="0"/>
              <a:t>документы, подтверждающие степень родства или факт нахождения на иждивении умершего.</a:t>
            </a:r>
            <a:endParaRPr lang="ru-RU" dirty="0"/>
          </a:p>
          <a:p>
            <a:pPr>
              <a:buNone/>
            </a:pPr>
            <a:endParaRPr lang="ru-RU" dirty="0"/>
          </a:p>
          <a:p>
            <a:pPr>
              <a:buNone/>
            </a:pPr>
            <a:endParaRPr lang="ru-RU" dirty="0"/>
          </a:p>
          <a:p>
            <a:pPr>
              <a:buNone/>
            </a:pPr>
            <a:endParaRPr 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TotalTime>
  <Words>2051</Words>
  <Application>Microsoft Office PowerPoint</Application>
  <PresentationFormat>Экран (4:3)</PresentationFormat>
  <Paragraphs>85</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Прекращение трудового договора по обстоятельствам, не зависящим от воли сторон. Статья 83 ТК РФ</vt:lpstr>
      <vt:lpstr>Прекращение трудового договора в связи с призывом работника на военную службу или направлением его на заменяющую ее альтернативную службу   (п.1 ч.1 ст.83 ТК РФ)</vt:lpstr>
      <vt:lpstr>Прекращение трудового договора в связи с призывом работника на военную службу или направлением его на заменяющую ее альтернативную службу   (п.1 ч.1 ст.83 ТК РФ)</vt:lpstr>
      <vt:lpstr>Прекращение трудового договора в связи с восстановлением на работе работника, ранее выполнявшего эту работу, по решению государственной инспекции труда или суда (п. 2 ч. 1 ст. 83 ТК РФ) </vt:lpstr>
      <vt:lpstr>Слайд 5</vt:lpstr>
      <vt:lpstr>Прекращение трудового договора в связи с неизбранием на должность (п. 3 ч. 1 ст. 83 ТК РФ) </vt:lpstr>
      <vt:lpstr>Прекращение трудового договора в связи с осуждением работника к наказанию, исключающему продолжение прежней работы, в соответствии с приговором суда, вступившим в законную силу (п. 4 ч. 1 ст. 83 ТК РФ) </vt:lpstr>
      <vt:lpstr>Прекращение трудового договора в связи с признанием работника полностью неспособным к трудовой деятельности в соответствии с медицинским заключением, выданным в порядке, установленном федеральными законами и иными нормативными правовыми актами РФ  (п. 5 ч. 1 ст. 83 ТК РФ) </vt:lpstr>
      <vt:lpstr>Прекращение трудового договора в связи со смертью работника, либо работодателя - физического лица, а также признанием работника либо работодателя - физического лица безвестно отсутствующим (п.6 ч. 1 ст. 81 ТК РФ) </vt:lpstr>
      <vt:lpstr>Прекращение трудового договора в связи с наступлением чрезвычайных обстоятельств, препятствующих продолжению трудовых отношений (военные действия, катастрофа, стихийное бедствие, крупная авария, эпидемия и другие чрезвычайные обстоятельства), если данное обстоятельство признано решением Правительства РФ или органа государственной власти соответствующего субъекта РФ (п. 7 ч. 1 ст. 83 ТК РФ) </vt:lpstr>
      <vt:lpstr>Прекращение трудового договора в связи с дисквалификацией или иным административным наказанием, исключающим возможность исполнения работником обязанностей по трудовому договору (п. 8 ч. 1 ст. 83 ТК РФ) </vt:lpstr>
      <vt:lpstr>Прекращение трудового договора в связи с истечением срока действия, приостановлением действия на срок более двух месяцев или лишением работника специального права (лицензии, права на управление транспортным средством, права на ношение оружия, другого специального права) в соответствии с федеральными законами и иными нормативными правовыми актами РФ, если это влечет за собой невозможность исполнения работником обязанностей по трудовому договору  (п. 9 ч. 1 ст. 83 ТК РФ) </vt:lpstr>
      <vt:lpstr>Прекращение трудового договора в связи с прекращением допуска к государственной тайне, если выполняемая работа требует такого допуска (п. 10 ч. 1 ст. 83 ТК РФ) </vt:lpstr>
      <vt:lpstr>Прекращение трудового договора в связи с отменой решения суда или отменой (признанием незаконным) решения государственной инспекции труда о восстановлении работника на работе  (п. 11 ч. 1 ст. 83 ТК РФ) </vt:lpstr>
      <vt:lpstr>Возникновение установленных настоящим Кодексом, иными федеральным законом и исключающих возможность исполнения работником обязанностей по трудовому договору ограничений на занятие определенными видами трудовой деятельности (п. 13 ч. 1 ст. 83 ТК РФ) </vt:lpstr>
    </vt:vector>
  </TitlesOfParts>
  <Company>wotk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Прекращение трудового договора по обстоятельствам, не зависящим от воли сторон. Статья 83 ТК РФ</dc:title>
  <dc:creator>Елена Ю. Выдрина</dc:creator>
  <cp:lastModifiedBy>Елена Ю. Выдрина</cp:lastModifiedBy>
  <cp:revision>45</cp:revision>
  <dcterms:created xsi:type="dcterms:W3CDTF">2013-12-06T11:51:14Z</dcterms:created>
  <dcterms:modified xsi:type="dcterms:W3CDTF">2017-03-16T14:47:38Z</dcterms:modified>
  <cp:contentStatus>Окончательное</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